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8.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7.xml"/>
  <Override ContentType="application/vnd.openxmlformats-officedocument.presentationml.comments+xml" PartName="/ppt/comments/comment4.xml"/>
  <Override ContentType="application/vnd.openxmlformats-officedocument.presentationml.comments+xml" PartName="/ppt/comments/comment9.xml"/>
  <Override ContentType="application/vnd.openxmlformats-officedocument.presentationml.comments+xml" PartName="/ppt/comments/comment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Montserrat"/>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0" name="Ashley Williams"/>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Lat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11-22T13:46:50.956">
    <p:pos x="206" y="1092"/>
    <p:text>Good introduction and initial understanding of the task. Discussing the purposes of two apps that have similarities as well as differences</p:text>
  </p:cm>
  <p:cm authorId="0" idx="2" dt="2022-11-22T13:41:27.553">
    <p:pos x="213" y="705"/>
    <p:text>What is this presentation about</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2-11-22T13:47:30.839">
    <p:pos x="1278" y="1225"/>
    <p:text>Clear identification of the intended use for the user of both apps. Parital P1.</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4" dt="2022-11-22T13:48:10.233">
    <p:pos x="2531" y="987"/>
    <p:text>Clearly identifying the functions of the apps - Justifying the reasons for an audiences to use. Good P1 met for one app.</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22-11-22T13:48:46.975">
    <p:pos x="703" y="1062"/>
    <p:text>Be careful with sentence structure - make sure to use full stops instead of too many commas.</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6" dt="2022-11-22T13:49:32.478">
    <p:pos x="3771" y="248"/>
    <p:text>These next three slides clearly show evidence of intended use usability and appeal to the audience. Partial M1</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7" dt="2022-11-22T13:50:07.318">
    <p:pos x="920" y="611"/>
    <p:text>Clear identification of strengths and weaknesses. For one application - D1 Met.</p:text>
  </p:cm>
</p:cmLst>
</file>

<file path=ppt/comments/comment7.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8" dt="2022-11-22T13:51:07.921">
    <p:pos x="2880" y="393"/>
    <p:text>P1 Met - Adding to the rigorous evaluation of google maps. You have clearly identified and explained key features and the intended uses.</p:text>
  </p:cm>
</p:cmLst>
</file>

<file path=ppt/comments/comment8.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9" dt="2022-11-22T13:52:15.098">
    <p:pos x="3500" y="980"/>
    <p:text>Highlighting some of the key features here and ion the previous 2 slides clearly identifying the intended use, usability and appeal to the audience. M1 Met</p:text>
  </p:cm>
</p:cmLst>
</file>

<file path=ppt/comments/comment9.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0" dt="2022-11-22T13:54:20.801">
    <p:pos x="2924" y="876"/>
    <p:text>D1 Met - clearly</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Today we will review and compare two different kinds of mobile apps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4bcf671a85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4bcf671a85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Since the author of this application is a leading megacorporation, it will immediately have some popularity among users.</a:t>
            </a:r>
            <a:endParaRPr/>
          </a:p>
          <a:p>
            <a:pPr indent="0" lvl="0" marL="0" rtl="0" algn="l">
              <a:spcBef>
                <a:spcPts val="0"/>
              </a:spcBef>
              <a:spcAft>
                <a:spcPts val="0"/>
              </a:spcAft>
              <a:buNone/>
            </a:pPr>
            <a:r>
              <a:rPr lang="en-GB"/>
              <a:t>But the convenience of the interface and work with features makes this application one of the best, it provides all the necessary package of functions for tourists, or residents of a new place, etc.</a:t>
            </a:r>
            <a:endParaRPr/>
          </a:p>
          <a:p>
            <a:pPr indent="0" lvl="0" marL="0" rtl="0" algn="l">
              <a:spcBef>
                <a:spcPts val="0"/>
              </a:spcBef>
              <a:spcAft>
                <a:spcPts val="0"/>
              </a:spcAft>
              <a:buNone/>
            </a:pPr>
            <a:r>
              <a:rPr lang="en-GB"/>
              <a:t>And integration with all of other google services.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But any app or service have a weaknesses, google maps have too:</a:t>
            </a:r>
            <a:endParaRPr/>
          </a:p>
          <a:p>
            <a:pPr indent="0" lvl="0" marL="0" rtl="0" algn="l">
              <a:spcBef>
                <a:spcPts val="0"/>
              </a:spcBef>
              <a:spcAft>
                <a:spcPts val="0"/>
              </a:spcAft>
              <a:buNone/>
            </a:pPr>
            <a:r>
              <a:rPr lang="en-GB"/>
              <a:t>- Information on Google Maps may contain errors.</a:t>
            </a:r>
            <a:endParaRPr/>
          </a:p>
          <a:p>
            <a:pPr indent="0" lvl="0" marL="0" rtl="0" algn="l">
              <a:spcBef>
                <a:spcPts val="0"/>
              </a:spcBef>
              <a:spcAft>
                <a:spcPts val="0"/>
              </a:spcAft>
              <a:buNone/>
            </a:pPr>
            <a:r>
              <a:rPr lang="en-GB"/>
              <a:t>  Sometimes ambiguity and gaps in location data can result</a:t>
            </a:r>
            <a:endParaRPr/>
          </a:p>
          <a:p>
            <a:pPr indent="0" lvl="0" marL="0" rtl="0" algn="l">
              <a:spcBef>
                <a:spcPts val="0"/>
              </a:spcBef>
              <a:spcAft>
                <a:spcPts val="0"/>
              </a:spcAft>
              <a:buNone/>
            </a:pPr>
            <a:r>
              <a:rPr lang="en-GB"/>
              <a:t>  in a route that does not take you to your expected </a:t>
            </a:r>
            <a:endParaRPr/>
          </a:p>
          <a:p>
            <a:pPr indent="0" lvl="0" marL="0" rtl="0" algn="l">
              <a:spcBef>
                <a:spcPts val="0"/>
              </a:spcBef>
              <a:spcAft>
                <a:spcPts val="0"/>
              </a:spcAft>
              <a:buNone/>
            </a:pPr>
            <a:r>
              <a:rPr lang="en-GB"/>
              <a:t>  destination. Google Maps does not have up-to-date </a:t>
            </a:r>
            <a:endParaRPr/>
          </a:p>
          <a:p>
            <a:pPr indent="0" lvl="0" marL="0" rtl="0" algn="l">
              <a:spcBef>
                <a:spcPts val="0"/>
              </a:spcBef>
              <a:spcAft>
                <a:spcPts val="0"/>
              </a:spcAft>
              <a:buNone/>
            </a:pPr>
            <a:r>
              <a:rPr lang="en-GB"/>
              <a:t>  information on unusual conditions, such as roads damaged </a:t>
            </a:r>
            <a:endParaRPr/>
          </a:p>
          <a:p>
            <a:pPr indent="0" lvl="0" marL="0" rtl="0" algn="l">
              <a:spcBef>
                <a:spcPts val="0"/>
              </a:spcBef>
              <a:spcAft>
                <a:spcPts val="0"/>
              </a:spcAft>
              <a:buNone/>
            </a:pPr>
            <a:r>
              <a:rPr lang="en-GB"/>
              <a:t>  by weather, blocked by street fairs, or altered by recent </a:t>
            </a:r>
            <a:endParaRPr/>
          </a:p>
          <a:p>
            <a:pPr indent="0" lvl="0" marL="0" rtl="0" algn="l">
              <a:spcBef>
                <a:spcPts val="0"/>
              </a:spcBef>
              <a:spcAft>
                <a:spcPts val="0"/>
              </a:spcAft>
              <a:buNone/>
            </a:pPr>
            <a:r>
              <a:rPr lang="en-GB"/>
              <a:t>  construction work. Some remote locations may not be on.</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 Thieves do not lose the convenience of Google Maps.  In Street View images, you can see things that are  momentarily exposed through windows or open doors. </a:t>
            </a:r>
            <a:endParaRPr/>
          </a:p>
          <a:p>
            <a:pPr indent="0" lvl="0" marL="0" rtl="0" algn="l">
              <a:spcBef>
                <a:spcPts val="0"/>
              </a:spcBef>
              <a:spcAft>
                <a:spcPts val="0"/>
              </a:spcAft>
              <a:buNone/>
            </a:pPr>
            <a:r>
              <a:rPr lang="en-GB"/>
              <a:t> Burglars have used street view and satellite imagery to find affluent eighbourhoods or homes that are easy to break  into, or to identify parked cars that may contain valuables.</a:t>
            </a:r>
            <a:endParaRPr/>
          </a:p>
          <a:p>
            <a:pPr indent="0" lvl="0" marL="0" rtl="0" algn="l">
              <a:spcBef>
                <a:spcPts val="0"/>
              </a:spcBef>
              <a:spcAft>
                <a:spcPts val="0"/>
              </a:spcAft>
              <a:buNone/>
            </a:pPr>
            <a:r>
              <a:rPr lang="en-GB"/>
              <a:t>- Offensive and shocking materials</a:t>
            </a:r>
            <a:endParaRPr/>
          </a:p>
          <a:p>
            <a:pPr indent="0" lvl="0" marL="0" rtl="0" algn="l">
              <a:spcBef>
                <a:spcPts val="0"/>
              </a:spcBef>
              <a:spcAft>
                <a:spcPts val="0"/>
              </a:spcAft>
              <a:buNone/>
            </a:pPr>
            <a:r>
              <a:rPr lang="en-GB"/>
              <a:t>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4bcf671a85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4bcf671a85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is an entertainment streaming application, so one of its main goals is to kill time with pleasure, maybe even educational.</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You can even use it together with Google Maps, because going somewhere is more pleasant with music.</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4bcf671a85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4bcf671a85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briefly prove with a example that the application is really useful and can be used in such events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4bcf671a85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4bcf671a85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Let us know that the user has a large selection of features and that they are simple and very convenient to use and he can use them without any problems to increase the level of enjoyment of using this application and listening to music</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6e5d17215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6e5d17215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You can use Spotify on your phone for many features</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4bcf671a85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4bcf671a85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Introduce spotify cross-platform and useful features which </a:t>
            </a:r>
            <a:r>
              <a:rPr lang="en-GB">
                <a:solidFill>
                  <a:schemeClr val="dk1"/>
                </a:solidFill>
              </a:rPr>
              <a:t>users </a:t>
            </a:r>
            <a:r>
              <a:rPr lang="en-GB"/>
              <a:t>can use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4bcf671a85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4bcf671a85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Key Features of spotify:</a:t>
            </a:r>
            <a:endParaRPr/>
          </a:p>
          <a:p>
            <a:pPr indent="0" lvl="0" marL="0" rtl="0" algn="l">
              <a:spcBef>
                <a:spcPts val="0"/>
              </a:spcBef>
              <a:spcAft>
                <a:spcPts val="0"/>
              </a:spcAft>
              <a:buNone/>
            </a:pPr>
            <a:r>
              <a:rPr lang="en-GB"/>
              <a:t>Navigation can be done by voice command of the assistant,  widgets, links, sharing or app instantly.</a:t>
            </a:r>
            <a:endParaRPr/>
          </a:p>
          <a:p>
            <a:pPr indent="0" lvl="0" marL="0" rtl="0" algn="l">
              <a:spcBef>
                <a:spcPts val="0"/>
              </a:spcBef>
              <a:spcAft>
                <a:spcPts val="0"/>
              </a:spcAft>
              <a:buNone/>
            </a:pPr>
            <a:r>
              <a:rPr lang="en-GB"/>
              <a:t>In-app navigation can be done with taps on cards with music info and playlist with them, or using a search boxes.</a:t>
            </a:r>
            <a:endParaRPr/>
          </a:p>
          <a:p>
            <a:pPr indent="0" lvl="0" marL="0" rtl="0" algn="l">
              <a:spcBef>
                <a:spcPts val="0"/>
              </a:spcBef>
              <a:spcAft>
                <a:spcPts val="0"/>
              </a:spcAft>
              <a:buNone/>
            </a:pPr>
            <a:r>
              <a:rPr lang="en-GB"/>
              <a:t>It is possible to synchronize with the cloud, other users, add events to the calendar, clock, widgets for the desktop and the lock screen, load music from another platform like a YTMusics</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6e5d171b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16e5d171b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 any app or service have a weaknesses, spotify have too:</a:t>
            </a:r>
            <a:endParaRPr>
              <a:solidFill>
                <a:schemeClr val="dk1"/>
              </a:solidFill>
            </a:endParaRPr>
          </a:p>
          <a:p>
            <a:pPr indent="0" lvl="0" marL="0" rtl="0" algn="l">
              <a:spcBef>
                <a:spcPts val="0"/>
              </a:spcBef>
              <a:spcAft>
                <a:spcPts val="0"/>
              </a:spcAft>
              <a:buNone/>
            </a:pPr>
            <a:r>
              <a:rPr lang="en-GB">
                <a:solidFill>
                  <a:schemeClr val="dk1"/>
                </a:solidFill>
              </a:rPr>
              <a:t>Expensive pro membership, very limited functional for free version.</a:t>
            </a:r>
            <a:endParaRPr>
              <a:solidFill>
                <a:schemeClr val="dk1"/>
              </a:solidFill>
            </a:endParaRPr>
          </a:p>
          <a:p>
            <a:pPr indent="0" lvl="0" marL="0" rtl="0" algn="l">
              <a:spcBef>
                <a:spcPts val="0"/>
              </a:spcBef>
              <a:spcAft>
                <a:spcPts val="0"/>
              </a:spcAft>
              <a:buNone/>
            </a:pPr>
            <a:r>
              <a:rPr lang="en-GB">
                <a:solidFill>
                  <a:schemeClr val="dk1"/>
                </a:solidFill>
              </a:rPr>
              <a:t>Unwanted ads, and low bitrate  in non-pro version</a:t>
            </a:r>
            <a:endParaRPr>
              <a:solidFill>
                <a:schemeClr val="dk1"/>
              </a:solidFill>
            </a:endParaRPr>
          </a:p>
          <a:p>
            <a:pPr indent="0" lvl="0" marL="0" rtl="0" algn="l">
              <a:spcBef>
                <a:spcPts val="0"/>
              </a:spcBef>
              <a:spcAft>
                <a:spcPts val="0"/>
              </a:spcAft>
              <a:buNone/>
            </a:pPr>
            <a:r>
              <a:rPr lang="en-GB">
                <a:solidFill>
                  <a:schemeClr val="dk1"/>
                </a:solidFill>
              </a:rPr>
              <a:t>Low music bitrate and quality at all  in non-pro version</a:t>
            </a:r>
            <a:endParaRPr>
              <a:solidFill>
                <a:schemeClr val="dk1"/>
              </a:solidFill>
            </a:endParaRPr>
          </a:p>
          <a:p>
            <a:pPr indent="0" lvl="0" marL="0" rtl="0" algn="l">
              <a:spcBef>
                <a:spcPts val="0"/>
              </a:spcBef>
              <a:spcAft>
                <a:spcPts val="0"/>
              </a:spcAft>
              <a:buNone/>
            </a:pPr>
            <a:r>
              <a:rPr lang="en-GB">
                <a:solidFill>
                  <a:schemeClr val="dk1"/>
                </a:solidFill>
              </a:rPr>
              <a:t>Listening offline, downloading, skipping tracks only in pro version </a:t>
            </a:r>
            <a:endParaRPr>
              <a:solidFill>
                <a:schemeClr val="dk1"/>
              </a:solidFill>
            </a:endParaRPr>
          </a:p>
          <a:p>
            <a:pPr indent="0" lvl="0" marL="0" rtl="0" algn="l">
              <a:spcBef>
                <a:spcPts val="0"/>
              </a:spcBef>
              <a:spcAft>
                <a:spcPts val="0"/>
              </a:spcAft>
              <a:buNone/>
            </a:pPr>
            <a:r>
              <a:rPr lang="en-GB">
                <a:solidFill>
                  <a:schemeClr val="dk1"/>
                </a:solidFill>
              </a:rPr>
              <a:t>Not Available in all Countries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6e5d171b6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6e5d171b6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analyzed two types of applications, from each of them you can borrow some features to make your product much better with their help. And also analyzed their strengths and weaknesses, so the weaknesses should be taken into account and try not to repeat similar ones in your products.</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compare two different types of applications to understand what problems they can solve and somehow compare what can be more useful and what can be transferred to your application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People need to understand what problem this app can solve, so you need to convey the short meaning of the app through the problem.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GMaps is usually used to search for a place, shop, etc. on the map, navigate to this city, view ways to get to this city. It is very convenient for tourists, non-local residents of a new city, or for people who do not know much about their city and want to discover new shops without problems with the road to this city.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briefly prove with a real example that the application is really useful and can be used in such events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You can use Google Maps on your phone because </a:t>
            </a:r>
            <a:r>
              <a:rPr lang="en-GB"/>
              <a:t>usually</a:t>
            </a:r>
            <a:r>
              <a:rPr lang="en-GB"/>
              <a:t> it’s a primary people or </a:t>
            </a:r>
            <a:r>
              <a:rPr lang="en-GB"/>
              <a:t>tourist</a:t>
            </a:r>
            <a:r>
              <a:rPr lang="en-GB"/>
              <a:t> device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Also you can use Google Maps on your PC or Laptop as well, introduce </a:t>
            </a:r>
            <a:r>
              <a:rPr lang="en-GB"/>
              <a:t>google</a:t>
            </a:r>
            <a:r>
              <a:rPr lang="en-GB"/>
              <a:t> maps cross-platform and </a:t>
            </a:r>
            <a:r>
              <a:rPr lang="en-GB"/>
              <a:t>useful</a:t>
            </a:r>
            <a:r>
              <a:rPr lang="en-GB"/>
              <a:t> features which </a:t>
            </a:r>
            <a:r>
              <a:rPr lang="en-GB">
                <a:solidFill>
                  <a:schemeClr val="dk1"/>
                </a:solidFill>
              </a:rPr>
              <a:t>users </a:t>
            </a:r>
            <a:r>
              <a:rPr lang="en-GB"/>
              <a:t>can use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4bcf671a85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4bcf671a85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Navigation can be done by voice command of the assistant, in Google, widgets, links, and already saved templates</a:t>
            </a:r>
            <a:endParaRPr/>
          </a:p>
          <a:p>
            <a:pPr indent="0" lvl="0" marL="0" rtl="0" algn="l">
              <a:lnSpc>
                <a:spcPct val="115000"/>
              </a:lnSpc>
              <a:spcBef>
                <a:spcPts val="0"/>
              </a:spcBef>
              <a:spcAft>
                <a:spcPts val="0"/>
              </a:spcAft>
              <a:buNone/>
            </a:pPr>
            <a:r>
              <a:rPr lang="en-GB"/>
              <a:t>It is possible to synchronize with the cloud, other users, add events to the calendar, clock, widgets for the desktop and the lock screen and full integration with other google services like a Google Calendar, Notes etc</a:t>
            </a:r>
            <a:endParaRPr/>
          </a:p>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30" name="Shape 130"/>
        <p:cNvGrpSpPr/>
        <p:nvPr/>
      </p:nvGrpSpPr>
      <p:grpSpPr>
        <a:xfrm>
          <a:off x="0" y="0"/>
          <a:ext cx="0" cy="0"/>
          <a:chOff x="0" y="0"/>
          <a:chExt cx="0" cy="0"/>
        </a:xfrm>
      </p:grpSpPr>
      <p:grpSp>
        <p:nvGrpSpPr>
          <p:cNvPr id="131" name="Google Shape;131;p13"/>
          <p:cNvGrpSpPr/>
          <p:nvPr/>
        </p:nvGrpSpPr>
        <p:grpSpPr>
          <a:xfrm>
            <a:off x="4406400" y="0"/>
            <a:ext cx="4737600" cy="5143065"/>
            <a:chOff x="4406400" y="0"/>
            <a:chExt cx="4737600" cy="5143065"/>
          </a:xfrm>
        </p:grpSpPr>
        <p:sp>
          <p:nvSpPr>
            <p:cNvPr id="132" name="Google Shape;132;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1" name="Google Shape;151;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152" name="Shape 152"/>
        <p:cNvGrpSpPr/>
        <p:nvPr/>
      </p:nvGrpSpPr>
      <p:grpSpPr>
        <a:xfrm>
          <a:off x="0" y="0"/>
          <a:ext cx="0" cy="0"/>
          <a:chOff x="0" y="0"/>
          <a:chExt cx="0" cy="0"/>
        </a:xfrm>
      </p:grpSpPr>
      <p:pic>
        <p:nvPicPr>
          <p:cNvPr descr="offset_comp_343059.jpg" id="153" name="Google Shape;153;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54" name="Google Shape;154;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5" name="Google Shape;155;p14"/>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0"/>
              </a:spcBef>
              <a:spcAft>
                <a:spcPts val="0"/>
              </a:spcAft>
              <a:buClr>
                <a:schemeClr val="dk2"/>
              </a:buClr>
              <a:buSzPts val="1100"/>
              <a:buChar char="○"/>
              <a:defRPr>
                <a:solidFill>
                  <a:schemeClr val="dk2"/>
                </a:solidFill>
              </a:defRPr>
            </a:lvl2pPr>
            <a:lvl3pPr indent="-298450" lvl="2" marL="1371600" rtl="0">
              <a:spcBef>
                <a:spcPts val="0"/>
              </a:spcBef>
              <a:spcAft>
                <a:spcPts val="0"/>
              </a:spcAft>
              <a:buClr>
                <a:schemeClr val="dk2"/>
              </a:buClr>
              <a:buSzPts val="1100"/>
              <a:buChar char="■"/>
              <a:defRPr>
                <a:solidFill>
                  <a:schemeClr val="dk2"/>
                </a:solidFill>
              </a:defRPr>
            </a:lvl3pPr>
            <a:lvl4pPr indent="-298450" lvl="3" marL="1828800" rtl="0">
              <a:spcBef>
                <a:spcPts val="0"/>
              </a:spcBef>
              <a:spcAft>
                <a:spcPts val="0"/>
              </a:spcAft>
              <a:buClr>
                <a:schemeClr val="dk2"/>
              </a:buClr>
              <a:buSzPts val="1100"/>
              <a:buChar char="●"/>
              <a:defRPr>
                <a:solidFill>
                  <a:schemeClr val="dk2"/>
                </a:solidFill>
              </a:defRPr>
            </a:lvl4pPr>
            <a:lvl5pPr indent="-298450" lvl="4" marL="2286000" rtl="0">
              <a:spcBef>
                <a:spcPts val="0"/>
              </a:spcBef>
              <a:spcAft>
                <a:spcPts val="0"/>
              </a:spcAft>
              <a:buClr>
                <a:schemeClr val="dk2"/>
              </a:buClr>
              <a:buSzPts val="1100"/>
              <a:buChar char="○"/>
              <a:defRPr>
                <a:solidFill>
                  <a:schemeClr val="dk2"/>
                </a:solidFill>
              </a:defRPr>
            </a:lvl5pPr>
            <a:lvl6pPr indent="-298450" lvl="5" marL="2743200" rtl="0">
              <a:spcBef>
                <a:spcPts val="0"/>
              </a:spcBef>
              <a:spcAft>
                <a:spcPts val="0"/>
              </a:spcAft>
              <a:buClr>
                <a:schemeClr val="dk2"/>
              </a:buClr>
              <a:buSzPts val="1100"/>
              <a:buChar char="■"/>
              <a:defRPr>
                <a:solidFill>
                  <a:schemeClr val="dk2"/>
                </a:solidFill>
              </a:defRPr>
            </a:lvl6pPr>
            <a:lvl7pPr indent="-298450" lvl="6" marL="3200400" rtl="0">
              <a:spcBef>
                <a:spcPts val="0"/>
              </a:spcBef>
              <a:spcAft>
                <a:spcPts val="0"/>
              </a:spcAft>
              <a:buClr>
                <a:schemeClr val="dk2"/>
              </a:buClr>
              <a:buSzPts val="1100"/>
              <a:buChar char="●"/>
              <a:defRPr>
                <a:solidFill>
                  <a:schemeClr val="dk2"/>
                </a:solidFill>
              </a:defRPr>
            </a:lvl7pPr>
            <a:lvl8pPr indent="-298450" lvl="7" marL="3657600" rtl="0">
              <a:spcBef>
                <a:spcPts val="0"/>
              </a:spcBef>
              <a:spcAft>
                <a:spcPts val="0"/>
              </a:spcAft>
              <a:buClr>
                <a:schemeClr val="dk2"/>
              </a:buClr>
              <a:buSzPts val="1100"/>
              <a:buChar char="○"/>
              <a:defRPr>
                <a:solidFill>
                  <a:schemeClr val="dk2"/>
                </a:solidFill>
              </a:defRPr>
            </a:lvl8pPr>
            <a:lvl9pPr indent="-298450" lvl="8" marL="4114800" rtl="0">
              <a:spcBef>
                <a:spcPts val="0"/>
              </a:spcBef>
              <a:spcAft>
                <a:spcPts val="0"/>
              </a:spcAft>
              <a:buClr>
                <a:schemeClr val="dk2"/>
              </a:buClr>
              <a:buSzPts val="1100"/>
              <a:buChar char="■"/>
              <a:defRPr>
                <a:solidFill>
                  <a:schemeClr val="dk2"/>
                </a:solidFill>
              </a:defRPr>
            </a:lvl9pPr>
          </a:lstStyle>
          <a:p/>
        </p:txBody>
      </p:sp>
      <p:sp>
        <p:nvSpPr>
          <p:cNvPr id="156" name="Google Shape;15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7" name="Google Shape;157;p14">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14"/>
          <p:cNvGrpSpPr/>
          <p:nvPr/>
        </p:nvGrpSpPr>
        <p:grpSpPr>
          <a:xfrm>
            <a:off x="0" y="381001"/>
            <a:ext cx="1037850" cy="1016287"/>
            <a:chOff x="0" y="381001"/>
            <a:chExt cx="1037850" cy="1016287"/>
          </a:xfrm>
        </p:grpSpPr>
        <p:sp>
          <p:nvSpPr>
            <p:cNvPr id="162" name="Google Shape;162;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164" name="Shape 164"/>
        <p:cNvGrpSpPr/>
        <p:nvPr/>
      </p:nvGrpSpPr>
      <p:grpSpPr>
        <a:xfrm>
          <a:off x="0" y="0"/>
          <a:ext cx="0" cy="0"/>
          <a:chOff x="0" y="0"/>
          <a:chExt cx="0" cy="0"/>
        </a:xfrm>
      </p:grpSpPr>
      <p:sp>
        <p:nvSpPr>
          <p:cNvPr id="165" name="Google Shape;165;p15"/>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6" name="Google Shape;166;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
        <p:nvSpPr>
          <p:cNvPr id="168" name="Google Shape;168;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15"/>
          <p:cNvGrpSpPr/>
          <p:nvPr/>
        </p:nvGrpSpPr>
        <p:grpSpPr>
          <a:xfrm>
            <a:off x="0" y="381001"/>
            <a:ext cx="1037850" cy="1016287"/>
            <a:chOff x="0" y="381001"/>
            <a:chExt cx="1037850" cy="1016287"/>
          </a:xfrm>
        </p:grpSpPr>
        <p:sp>
          <p:nvSpPr>
            <p:cNvPr id="173" name="Google Shape;173;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5"/>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76" name="Google Shape;17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comments" Target="../comments/commen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comments" Target="../comments/comment7.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comments" Target="../comments/comment8.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comments" Target="../comments/commen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comments" Target="../comments/commen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comments" Target="../comments/commen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comments" Target="../comments/comment4.xml"/><Relationship Id="rId4" Type="http://schemas.openxmlformats.org/officeDocument/2006/relationships/image" Target="../media/image16.png"/><Relationship Id="rId5" Type="http://schemas.openxmlformats.org/officeDocument/2006/relationships/image" Target="../media/image2.jpg"/><Relationship Id="rId6"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comments" Target="../comments/comment5.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6"/>
          <p:cNvSpPr txBox="1"/>
          <p:nvPr>
            <p:ph type="ctrTitle"/>
          </p:nvPr>
        </p:nvSpPr>
        <p:spPr>
          <a:xfrm>
            <a:off x="2884350" y="1373025"/>
            <a:ext cx="5670300" cy="157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sz="3500"/>
              <a:t>R</a:t>
            </a:r>
            <a:r>
              <a:rPr lang="en-GB" sz="3500"/>
              <a:t>eview &amp; compare two different kinds of mobile app</a:t>
            </a:r>
            <a:endParaRPr sz="3500"/>
          </a:p>
        </p:txBody>
      </p:sp>
      <p:sp>
        <p:nvSpPr>
          <p:cNvPr id="182" name="Google Shape;182;p16"/>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1371600" rtl="0" algn="l">
              <a:lnSpc>
                <a:spcPct val="115000"/>
              </a:lnSpc>
              <a:spcBef>
                <a:spcPts val="0"/>
              </a:spcBef>
              <a:spcAft>
                <a:spcPts val="1600"/>
              </a:spcAft>
              <a:buNone/>
            </a:pPr>
            <a:r>
              <a:rPr lang="en-GB"/>
              <a:t>P</a:t>
            </a:r>
            <a:r>
              <a:rPr lang="en-GB"/>
              <a:t>urposes of mobile apps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5"/>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Google Maps S</a:t>
            </a:r>
            <a:r>
              <a:rPr lang="en-GB"/>
              <a:t>trengths and Weaknesses</a:t>
            </a:r>
            <a:endParaRPr/>
          </a:p>
        </p:txBody>
      </p:sp>
      <p:sp>
        <p:nvSpPr>
          <p:cNvPr id="268" name="Google Shape;268;p25"/>
          <p:cNvSpPr txBox="1"/>
          <p:nvPr>
            <p:ph type="title"/>
          </p:nvPr>
        </p:nvSpPr>
        <p:spPr>
          <a:xfrm>
            <a:off x="1461450" y="970400"/>
            <a:ext cx="1368900" cy="4209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sz="1500"/>
              <a:t>Strengths</a:t>
            </a:r>
            <a:endParaRPr sz="1500"/>
          </a:p>
        </p:txBody>
      </p:sp>
      <p:sp>
        <p:nvSpPr>
          <p:cNvPr id="269" name="Google Shape;269;p25"/>
          <p:cNvSpPr txBox="1"/>
          <p:nvPr>
            <p:ph idx="1" type="body"/>
          </p:nvPr>
        </p:nvSpPr>
        <p:spPr>
          <a:xfrm>
            <a:off x="4642175" y="1644875"/>
            <a:ext cx="4411800" cy="3276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solidFill>
                  <a:srgbClr val="000000"/>
                </a:solidFill>
                <a:latin typeface="Montserrat"/>
                <a:ea typeface="Montserrat"/>
                <a:cs typeface="Montserrat"/>
                <a:sym typeface="Montserrat"/>
              </a:rPr>
              <a:t>- Information on Google Maps may contain errors.</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Sometimes ambiguity and gaps in location data can result</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in a route that does not take you to your expected </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destination. Google Maps does not have up-to-date </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information on unusual conditions, such as roads damaged </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by weather, blocked by street fairs, or altered by recent </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construction work. Some remote locations may not be on.</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Thieves do not lose the convenience of Google Maps. </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In Street View images, you can see things that are </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momentarily exposed through windows or open doors. </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Burglars have used street view and satellite imagery to find </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affluent neighbourhoods or homes that are easy to break </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into, or to identify parked cars that may contain valuables.</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Offensive and shocking materials</a:t>
            </a:r>
            <a:endParaRPr>
              <a:solidFill>
                <a:srgbClr val="000000"/>
              </a:solidFill>
              <a:latin typeface="Montserrat"/>
              <a:ea typeface="Montserrat"/>
              <a:cs typeface="Montserrat"/>
              <a:sym typeface="Montserrat"/>
            </a:endParaRPr>
          </a:p>
          <a:p>
            <a:pPr indent="0" lvl="0" marL="0" rtl="0" algn="l">
              <a:spcBef>
                <a:spcPts val="0"/>
              </a:spcBef>
              <a:spcAft>
                <a:spcPts val="0"/>
              </a:spcAft>
              <a:buNone/>
            </a:pPr>
            <a:r>
              <a:rPr lang="en-GB">
                <a:solidFill>
                  <a:srgbClr val="000000"/>
                </a:solidFill>
                <a:latin typeface="Montserrat"/>
                <a:ea typeface="Montserrat"/>
                <a:cs typeface="Montserrat"/>
                <a:sym typeface="Montserrat"/>
              </a:rPr>
              <a:t> </a:t>
            </a:r>
            <a:endParaRPr>
              <a:solidFill>
                <a:srgbClr val="000000"/>
              </a:solidFill>
              <a:latin typeface="Montserrat"/>
              <a:ea typeface="Montserrat"/>
              <a:cs typeface="Montserrat"/>
              <a:sym typeface="Montserrat"/>
            </a:endParaRPr>
          </a:p>
        </p:txBody>
      </p:sp>
      <p:sp>
        <p:nvSpPr>
          <p:cNvPr id="270" name="Google Shape;270;p25"/>
          <p:cNvSpPr txBox="1"/>
          <p:nvPr>
            <p:ph type="title"/>
          </p:nvPr>
        </p:nvSpPr>
        <p:spPr>
          <a:xfrm>
            <a:off x="6163625" y="970400"/>
            <a:ext cx="1368900" cy="4209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sz="1500">
                <a:solidFill>
                  <a:schemeClr val="dk1"/>
                </a:solidFill>
              </a:rPr>
              <a:t>Weaknesses</a:t>
            </a:r>
            <a:endParaRPr sz="1500">
              <a:solidFill>
                <a:schemeClr val="dk1"/>
              </a:solidFill>
            </a:endParaRPr>
          </a:p>
        </p:txBody>
      </p:sp>
      <p:sp>
        <p:nvSpPr>
          <p:cNvPr id="271" name="Google Shape;271;p25"/>
          <p:cNvSpPr txBox="1"/>
          <p:nvPr>
            <p:ph idx="1" type="body"/>
          </p:nvPr>
        </p:nvSpPr>
        <p:spPr>
          <a:xfrm>
            <a:off x="477300" y="1644875"/>
            <a:ext cx="3747300" cy="19413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Since the author of this application is a leading megacorporation, it will immediately have some popularity among users.</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rPr lang="en-GB">
                <a:solidFill>
                  <a:schemeClr val="lt1"/>
                </a:solidFill>
                <a:latin typeface="Montserrat"/>
                <a:ea typeface="Montserrat"/>
                <a:cs typeface="Montserrat"/>
                <a:sym typeface="Montserrat"/>
              </a:rPr>
              <a:t>But the convenience of the interface and work with features makes this application one of the best, it provides all the necessary package of functions for tourists, or residents of a new place, etc.</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rPr lang="en-GB">
                <a:solidFill>
                  <a:schemeClr val="lt1"/>
                </a:solidFill>
                <a:latin typeface="Montserrat"/>
                <a:ea typeface="Montserrat"/>
                <a:cs typeface="Montserrat"/>
                <a:sym typeface="Montserrat"/>
              </a:rPr>
              <a:t>And integration with all of other google </a:t>
            </a:r>
            <a:r>
              <a:rPr lang="en-GB">
                <a:solidFill>
                  <a:schemeClr val="lt1"/>
                </a:solidFill>
                <a:latin typeface="Montserrat"/>
                <a:ea typeface="Montserrat"/>
                <a:cs typeface="Montserrat"/>
                <a:sym typeface="Montserrat"/>
              </a:rPr>
              <a:t>services.</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6"/>
          <p:cNvSpPr txBox="1"/>
          <p:nvPr>
            <p:ph type="title"/>
          </p:nvPr>
        </p:nvSpPr>
        <p:spPr>
          <a:xfrm>
            <a:off x="1253075" y="8674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Spotify </a:t>
            </a:r>
            <a:r>
              <a:rPr lang="en-GB"/>
              <a:t>Description</a:t>
            </a:r>
            <a:endParaRPr/>
          </a:p>
        </p:txBody>
      </p:sp>
      <p:sp>
        <p:nvSpPr>
          <p:cNvPr id="277" name="Google Shape;277;p26"/>
          <p:cNvSpPr txBox="1"/>
          <p:nvPr>
            <p:ph idx="1" type="body"/>
          </p:nvPr>
        </p:nvSpPr>
        <p:spPr>
          <a:xfrm>
            <a:off x="4018025" y="1567550"/>
            <a:ext cx="4634100" cy="1766700"/>
          </a:xfrm>
          <a:prstGeom prst="rect">
            <a:avLst/>
          </a:prstGeom>
          <a:ln>
            <a:noFill/>
          </a:ln>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This is an entertainment streaming application, so one of its main goals is to kill time with pleasure, maybe even educational.</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rPr lang="en-GB">
                <a:solidFill>
                  <a:schemeClr val="lt1"/>
                </a:solidFill>
                <a:latin typeface="Montserrat"/>
                <a:ea typeface="Montserrat"/>
                <a:cs typeface="Montserrat"/>
                <a:sym typeface="Montserrat"/>
              </a:rPr>
              <a:t>You can even use it together with Google Maps, because going somewhere is more pleasant with music.</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7"/>
          <p:cNvSpPr txBox="1"/>
          <p:nvPr>
            <p:ph type="title"/>
          </p:nvPr>
        </p:nvSpPr>
        <p:spPr>
          <a:xfrm>
            <a:off x="1117500" y="911825"/>
            <a:ext cx="50088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Spotify </a:t>
            </a:r>
            <a:r>
              <a:rPr lang="en-GB"/>
              <a:t>- Example of usage</a:t>
            </a:r>
            <a:endParaRPr/>
          </a:p>
        </p:txBody>
      </p:sp>
      <p:sp>
        <p:nvSpPr>
          <p:cNvPr id="283" name="Google Shape;283;p27"/>
          <p:cNvSpPr txBox="1"/>
          <p:nvPr>
            <p:ph idx="1" type="body"/>
          </p:nvPr>
        </p:nvSpPr>
        <p:spPr>
          <a:xfrm>
            <a:off x="1117500" y="1687375"/>
            <a:ext cx="4632900" cy="2693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200">
                <a:latin typeface="Montserrat"/>
                <a:ea typeface="Montserrat"/>
                <a:cs typeface="Montserrat"/>
                <a:sym typeface="Montserrat"/>
              </a:rPr>
              <a:t>So, a usage example: you are a music lover who listens to your favorite music anytime, anywhere. So, you create an account on the platform, download the application to your device, buy a subscription or use the free functionality, create playlists or search for ready-made ones of other users, and enjoy the music</a:t>
            </a:r>
            <a:endParaRPr sz="1200">
              <a:latin typeface="Montserrat"/>
              <a:ea typeface="Montserrat"/>
              <a:cs typeface="Montserrat"/>
              <a:sym typeface="Montserrat"/>
            </a:endParaRPr>
          </a:p>
        </p:txBody>
      </p:sp>
      <p:pic>
        <p:nvPicPr>
          <p:cNvPr id="284" name="Google Shape;284;p27"/>
          <p:cNvPicPr preferRelativeResize="0"/>
          <p:nvPr/>
        </p:nvPicPr>
        <p:blipFill rotWithShape="1">
          <a:blip r:embed="rId3">
            <a:alphaModFix/>
          </a:blip>
          <a:srcRect b="12423" l="4259" r="-4259" t="12416"/>
          <a:stretch/>
        </p:blipFill>
        <p:spPr>
          <a:xfrm rot="-5400000">
            <a:off x="5710147" y="2704980"/>
            <a:ext cx="2431500" cy="2436000"/>
          </a:xfrm>
          <a:prstGeom prst="diagStripe">
            <a:avLst>
              <a:gd fmla="val 50445" name="adj"/>
            </a:avLst>
          </a:prstGeom>
          <a:noFill/>
          <a:ln>
            <a:noFill/>
          </a:ln>
        </p:spPr>
      </p:pic>
      <p:pic>
        <p:nvPicPr>
          <p:cNvPr id="285" name="Google Shape;285;p27"/>
          <p:cNvPicPr preferRelativeResize="0"/>
          <p:nvPr/>
        </p:nvPicPr>
        <p:blipFill rotWithShape="1">
          <a:blip r:embed="rId4">
            <a:alphaModFix/>
          </a:blip>
          <a:srcRect b="0" l="31071" r="2350" t="0"/>
          <a:stretch/>
        </p:blipFill>
        <p:spPr>
          <a:xfrm rot="-5400000">
            <a:off x="5718946" y="1338207"/>
            <a:ext cx="2504700" cy="2509500"/>
          </a:xfrm>
          <a:prstGeom prst="diagStripe">
            <a:avLst>
              <a:gd fmla="val 50445" name="adj"/>
            </a:avLst>
          </a:prstGeom>
          <a:noFill/>
          <a:ln>
            <a:noFill/>
          </a:ln>
        </p:spPr>
      </p:pic>
      <p:pic>
        <p:nvPicPr>
          <p:cNvPr id="286" name="Google Shape;286;p27"/>
          <p:cNvPicPr preferRelativeResize="0"/>
          <p:nvPr/>
        </p:nvPicPr>
        <p:blipFill rotWithShape="1">
          <a:blip r:embed="rId5">
            <a:alphaModFix/>
          </a:blip>
          <a:srcRect b="14244" l="11220" r="-11220" t="14244"/>
          <a:stretch/>
        </p:blipFill>
        <p:spPr>
          <a:xfrm rot="5400000">
            <a:off x="6637386" y="2137210"/>
            <a:ext cx="2504700" cy="2509500"/>
          </a:xfrm>
          <a:prstGeom prst="diagStripe">
            <a:avLst>
              <a:gd fmla="val 50445" name="adj"/>
            </a:avLst>
          </a:prstGeom>
          <a:noFill/>
          <a:ln>
            <a:noFill/>
          </a:ln>
        </p:spPr>
      </p:pic>
      <p:sp>
        <p:nvSpPr>
          <p:cNvPr id="287" name="Google Shape;287;p27"/>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212C"/>
        </a:solidFill>
      </p:bgPr>
    </p:bg>
    <p:spTree>
      <p:nvGrpSpPr>
        <p:cNvPr id="291" name="Shape 291"/>
        <p:cNvGrpSpPr/>
        <p:nvPr/>
      </p:nvGrpSpPr>
      <p:grpSpPr>
        <a:xfrm>
          <a:off x="0" y="0"/>
          <a:ext cx="0" cy="0"/>
          <a:chOff x="0" y="0"/>
          <a:chExt cx="0" cy="0"/>
        </a:xfrm>
      </p:grpSpPr>
      <p:sp>
        <p:nvSpPr>
          <p:cNvPr id="292" name="Google Shape;292;p28"/>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Spotify</a:t>
            </a:r>
            <a:r>
              <a:rPr lang="en-GB"/>
              <a:t> Features</a:t>
            </a:r>
            <a:endParaRPr/>
          </a:p>
        </p:txBody>
      </p:sp>
      <p:sp>
        <p:nvSpPr>
          <p:cNvPr id="293" name="Google Shape;293;p28"/>
          <p:cNvSpPr txBox="1"/>
          <p:nvPr>
            <p:ph type="title"/>
          </p:nvPr>
        </p:nvSpPr>
        <p:spPr>
          <a:xfrm>
            <a:off x="434700" y="1924850"/>
            <a:ext cx="2844900" cy="17973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sz="1500"/>
              <a:t>Y</a:t>
            </a:r>
            <a:r>
              <a:rPr lang="en-GB" sz="1500"/>
              <a:t>ou can use Spotify on your phone</a:t>
            </a:r>
            <a:endParaRPr sz="1500"/>
          </a:p>
        </p:txBody>
      </p:sp>
      <p:sp>
        <p:nvSpPr>
          <p:cNvPr id="294" name="Google Shape;294;p28"/>
          <p:cNvSpPr txBox="1"/>
          <p:nvPr>
            <p:ph idx="1" type="body"/>
          </p:nvPr>
        </p:nvSpPr>
        <p:spPr>
          <a:xfrm>
            <a:off x="4572000" y="625200"/>
            <a:ext cx="4514100" cy="3893100"/>
          </a:xfrm>
          <a:prstGeom prst="rect">
            <a:avLst/>
          </a:prstGeom>
        </p:spPr>
        <p:txBody>
          <a:bodyPr anchorCtr="0" anchor="t" bIns="91425" lIns="91425" spcFirstLastPara="1" rIns="91425" wrap="square" tIns="91425">
            <a:noAutofit/>
          </a:bodyPr>
          <a:lstStyle/>
          <a:p>
            <a:pPr indent="-285750" lvl="0" marL="457200" rtl="0" algn="l">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Share music with friends using Spotify Codes - Allows you to quickly share a playlist or songs by scanning the code with another device with the application. This removes the need to throw someone a link via messenger, but does not completely eliminate such a possibility.</a:t>
            </a:r>
            <a:endParaRPr sz="900">
              <a:solidFill>
                <a:srgbClr val="000000"/>
              </a:solidFill>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Follow friends - This way, you can see which track your friend is listening to, and it's also easier to interact with him, for example, to make collaborations</a:t>
            </a:r>
            <a:endParaRPr sz="900">
              <a:solidFill>
                <a:srgbClr val="000000"/>
              </a:solidFill>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Collaborative playlists - If, for example, friends have common tastes in music, they can create a collaborative playlist that will take into account the tastes of all members of the playlist and search for songs based on them, as well as make mixes from their already selected songs.</a:t>
            </a:r>
            <a:endParaRPr sz="900">
              <a:solidFill>
                <a:srgbClr val="000000"/>
              </a:solidFill>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Radio opinion based on artist</a:t>
            </a:r>
            <a:endParaRPr sz="900">
              <a:solidFill>
                <a:srgbClr val="000000"/>
              </a:solidFill>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Filter out the chaff</a:t>
            </a:r>
            <a:endParaRPr sz="900">
              <a:solidFill>
                <a:srgbClr val="000000"/>
              </a:solidFill>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Sort your search</a:t>
            </a:r>
            <a:endParaRPr sz="900">
              <a:solidFill>
                <a:srgbClr val="000000"/>
              </a:solidFill>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Daily mixes -if you are already tired of a certain style of your music, you can learn something new for yourself in such mixes</a:t>
            </a:r>
            <a:endParaRPr sz="900">
              <a:solidFill>
                <a:srgbClr val="000000"/>
              </a:solidFill>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highlight>
                  <a:srgbClr val="FFFFFF"/>
                </a:highlight>
                <a:latin typeface="Montserrat"/>
                <a:ea typeface="Montserrat"/>
                <a:cs typeface="Montserrat"/>
                <a:sym typeface="Montserrat"/>
              </a:rPr>
              <a:t>Control it with your voice - it's convenient if you don't want to manually search for a menu item or search for a song by text, then you can remotely give a voice command to fulfill the request</a:t>
            </a:r>
            <a:endParaRPr sz="900">
              <a:solidFill>
                <a:srgbClr val="000000"/>
              </a:solidFill>
              <a:highlight>
                <a:srgbClr val="FFFFFF"/>
              </a:highlight>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highlight>
                  <a:srgbClr val="FFFFFF"/>
                </a:highlight>
                <a:latin typeface="Montserrat"/>
                <a:ea typeface="Montserrat"/>
                <a:cs typeface="Montserrat"/>
                <a:sym typeface="Montserrat"/>
              </a:rPr>
              <a:t>Listen through your home cinema speakers - improve better listening</a:t>
            </a:r>
            <a:endParaRPr sz="900">
              <a:solidFill>
                <a:srgbClr val="000000"/>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900">
              <a:solidFill>
                <a:srgbClr val="000000"/>
              </a:solidFill>
              <a:latin typeface="Montserrat"/>
              <a:ea typeface="Montserrat"/>
              <a:cs typeface="Montserrat"/>
              <a:sym typeface="Montserrat"/>
            </a:endParaRPr>
          </a:p>
        </p:txBody>
      </p:sp>
      <p:pic>
        <p:nvPicPr>
          <p:cNvPr id="295" name="Google Shape;295;p28"/>
          <p:cNvPicPr preferRelativeResize="0"/>
          <p:nvPr/>
        </p:nvPicPr>
        <p:blipFill>
          <a:blip r:embed="rId4">
            <a:alphaModFix/>
          </a:blip>
          <a:stretch>
            <a:fillRect/>
          </a:stretch>
        </p:blipFill>
        <p:spPr>
          <a:xfrm>
            <a:off x="899602" y="2887900"/>
            <a:ext cx="1915100" cy="1915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212C"/>
        </a:solidFill>
      </p:bgPr>
    </p:bg>
    <p:spTree>
      <p:nvGrpSpPr>
        <p:cNvPr id="299" name="Shape 299"/>
        <p:cNvGrpSpPr/>
        <p:nvPr/>
      </p:nvGrpSpPr>
      <p:grpSpPr>
        <a:xfrm>
          <a:off x="0" y="0"/>
          <a:ext cx="0" cy="0"/>
          <a:chOff x="0" y="0"/>
          <a:chExt cx="0" cy="0"/>
        </a:xfrm>
      </p:grpSpPr>
      <p:sp>
        <p:nvSpPr>
          <p:cNvPr id="300" name="Google Shape;300;p29"/>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Spotify Features</a:t>
            </a:r>
            <a:endParaRPr/>
          </a:p>
        </p:txBody>
      </p:sp>
      <p:sp>
        <p:nvSpPr>
          <p:cNvPr id="301" name="Google Shape;301;p29"/>
          <p:cNvSpPr txBox="1"/>
          <p:nvPr>
            <p:ph type="title"/>
          </p:nvPr>
        </p:nvSpPr>
        <p:spPr>
          <a:xfrm>
            <a:off x="693725" y="1924850"/>
            <a:ext cx="2844900" cy="17973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sz="1500"/>
              <a:t>Y</a:t>
            </a:r>
            <a:r>
              <a:rPr lang="en-GB" sz="1500"/>
              <a:t>ou can use Spotify on your phone</a:t>
            </a:r>
            <a:endParaRPr sz="1500"/>
          </a:p>
        </p:txBody>
      </p:sp>
      <p:sp>
        <p:nvSpPr>
          <p:cNvPr id="302" name="Google Shape;302;p29"/>
          <p:cNvSpPr txBox="1"/>
          <p:nvPr>
            <p:ph idx="1" type="body"/>
          </p:nvPr>
        </p:nvSpPr>
        <p:spPr>
          <a:xfrm>
            <a:off x="4640250" y="1124900"/>
            <a:ext cx="4465500" cy="3397200"/>
          </a:xfrm>
          <a:prstGeom prst="rect">
            <a:avLst/>
          </a:prstGeom>
        </p:spPr>
        <p:txBody>
          <a:bodyPr anchorCtr="0" anchor="t" bIns="91425" lIns="91425" spcFirstLastPara="1" rIns="91425" wrap="square" tIns="91425">
            <a:noAutofit/>
          </a:bodyPr>
          <a:lstStyle/>
          <a:p>
            <a:pPr indent="-285750" lvl="0" marL="457200" rtl="0" algn="l">
              <a:spcBef>
                <a:spcPts val="0"/>
              </a:spcBef>
              <a:spcAft>
                <a:spcPts val="0"/>
              </a:spcAft>
              <a:buClr>
                <a:srgbClr val="000000"/>
              </a:buClr>
              <a:buSzPts val="900"/>
              <a:buFont typeface="Montserrat"/>
              <a:buChar char="-"/>
            </a:pPr>
            <a:r>
              <a:rPr lang="en-GB" sz="900">
                <a:solidFill>
                  <a:srgbClr val="000000"/>
                </a:solidFill>
                <a:highlight>
                  <a:srgbClr val="FFFFFF"/>
                </a:highlight>
                <a:latin typeface="Montserrat"/>
                <a:ea typeface="Montserrat"/>
                <a:cs typeface="Montserrat"/>
                <a:sym typeface="Montserrat"/>
              </a:rPr>
              <a:t>Send music to your speakers with Spotify Connect - It is very convenient when, for example, you have the Spotify application on your computer and phone, the PC most likely has speakers connected, so the sound will be better and louder, so in the list of devices on the phone you can choose what you want to broadcast the sound to the PC, so you will control audio line from the phone.</a:t>
            </a:r>
            <a:endParaRPr sz="900">
              <a:solidFill>
                <a:srgbClr val="000000"/>
              </a:solidFill>
              <a:highlight>
                <a:srgbClr val="FFFFFF"/>
              </a:highlight>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highlight>
                  <a:srgbClr val="FFFFFF"/>
                </a:highlight>
                <a:latin typeface="Montserrat"/>
                <a:ea typeface="Montserrat"/>
                <a:cs typeface="Montserrat"/>
                <a:sym typeface="Montserrat"/>
              </a:rPr>
              <a:t>Listen in your Uber</a:t>
            </a:r>
            <a:endParaRPr sz="900">
              <a:solidFill>
                <a:srgbClr val="000000"/>
              </a:solidFill>
              <a:highlight>
                <a:srgbClr val="FFFFFF"/>
              </a:highlight>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highlight>
                  <a:srgbClr val="FFFFFF"/>
                </a:highlight>
                <a:latin typeface="Montserrat"/>
                <a:ea typeface="Montserrat"/>
                <a:cs typeface="Montserrat"/>
                <a:sym typeface="Montserrat"/>
              </a:rPr>
              <a:t>Share songs instantly with anyone - you can use Share Play to play music simultaneously with another person who is nearby or very far away, it was relevant during the quarantine period, when several people could listen to mixes or something else at the same time, you can even make some simple discos in this way</a:t>
            </a:r>
            <a:endParaRPr sz="900">
              <a:solidFill>
                <a:srgbClr val="000000"/>
              </a:solidFill>
              <a:highlight>
                <a:srgbClr val="FFFFFF"/>
              </a:highlight>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highlight>
                  <a:srgbClr val="FFFFFF"/>
                </a:highlight>
                <a:latin typeface="Montserrat"/>
                <a:ea typeface="Montserrat"/>
                <a:cs typeface="Montserrat"/>
                <a:sym typeface="Montserrat"/>
              </a:rPr>
              <a:t>Preview music on iOS</a:t>
            </a:r>
            <a:endParaRPr sz="900">
              <a:solidFill>
                <a:srgbClr val="000000"/>
              </a:solidFill>
              <a:highlight>
                <a:srgbClr val="FFFFFF"/>
              </a:highlight>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highlight>
                  <a:srgbClr val="FFFFFF"/>
                </a:highlight>
                <a:latin typeface="Montserrat"/>
                <a:ea typeface="Montserrat"/>
                <a:cs typeface="Montserrat"/>
                <a:sym typeface="Montserrat"/>
              </a:rPr>
              <a:t>Use private listening to hide your guilty pleasures</a:t>
            </a:r>
            <a:endParaRPr sz="900">
              <a:solidFill>
                <a:srgbClr val="000000"/>
              </a:solidFill>
              <a:highlight>
                <a:srgbClr val="FFFFFF"/>
              </a:highlight>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highlight>
                  <a:srgbClr val="FFFFFF"/>
                </a:highlight>
                <a:latin typeface="Montserrat"/>
                <a:ea typeface="Montserrat"/>
                <a:cs typeface="Montserrat"/>
                <a:sym typeface="Montserrat"/>
              </a:rPr>
              <a:t>Link to a specific part of a track - convenient if you want to share the drop of the song with someone so that the person does not waste time listening to the entire track</a:t>
            </a:r>
            <a:endParaRPr sz="900">
              <a:solidFill>
                <a:srgbClr val="000000"/>
              </a:solidFill>
              <a:highlight>
                <a:srgbClr val="FFFFFF"/>
              </a:highlight>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highlight>
                  <a:srgbClr val="FFFFFF"/>
                </a:highlight>
                <a:latin typeface="Montserrat"/>
                <a:ea typeface="Montserrat"/>
                <a:cs typeface="Montserrat"/>
                <a:sym typeface="Montserrat"/>
              </a:rPr>
              <a:t>Make a playlist tailored to your running speed</a:t>
            </a:r>
            <a:endParaRPr sz="900">
              <a:solidFill>
                <a:srgbClr val="000000"/>
              </a:solidFill>
              <a:highlight>
                <a:srgbClr val="FFFFFF"/>
              </a:highlight>
              <a:latin typeface="Montserrat"/>
              <a:ea typeface="Montserrat"/>
              <a:cs typeface="Montserrat"/>
              <a:sym typeface="Montserrat"/>
            </a:endParaRPr>
          </a:p>
          <a:p>
            <a:pPr indent="-285750" lvl="0" marL="457200" rtl="0" algn="l">
              <a:spcBef>
                <a:spcPts val="0"/>
              </a:spcBef>
              <a:spcAft>
                <a:spcPts val="0"/>
              </a:spcAft>
              <a:buClr>
                <a:srgbClr val="000000"/>
              </a:buClr>
              <a:buSzPts val="900"/>
              <a:buFont typeface="Montserrat"/>
              <a:buChar char="-"/>
            </a:pPr>
            <a:r>
              <a:rPr lang="en-GB" sz="900">
                <a:solidFill>
                  <a:srgbClr val="000000"/>
                </a:solidFill>
                <a:highlight>
                  <a:srgbClr val="FFFFFF"/>
                </a:highlight>
                <a:latin typeface="Montserrat"/>
                <a:ea typeface="Montserrat"/>
                <a:cs typeface="Montserrat"/>
                <a:sym typeface="Montserrat"/>
              </a:rPr>
              <a:t>Listen to podcasts - good for news and education</a:t>
            </a:r>
            <a:endParaRPr sz="900">
              <a:solidFill>
                <a:srgbClr val="000000"/>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900">
              <a:solidFill>
                <a:srgbClr val="000000"/>
              </a:solidFill>
              <a:latin typeface="Montserrat"/>
              <a:ea typeface="Montserrat"/>
              <a:cs typeface="Montserrat"/>
              <a:sym typeface="Montserrat"/>
            </a:endParaRPr>
          </a:p>
        </p:txBody>
      </p:sp>
      <p:pic>
        <p:nvPicPr>
          <p:cNvPr id="303" name="Google Shape;303;p29"/>
          <p:cNvPicPr preferRelativeResize="0"/>
          <p:nvPr/>
        </p:nvPicPr>
        <p:blipFill rotWithShape="1">
          <a:blip r:embed="rId3">
            <a:alphaModFix/>
          </a:blip>
          <a:srcRect b="0" l="0" r="0" t="49"/>
          <a:stretch/>
        </p:blipFill>
        <p:spPr>
          <a:xfrm>
            <a:off x="1446774" y="2767875"/>
            <a:ext cx="1210150" cy="215025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212C"/>
        </a:solidFill>
      </p:bgPr>
    </p:bg>
    <p:spTree>
      <p:nvGrpSpPr>
        <p:cNvPr id="307" name="Shape 307"/>
        <p:cNvGrpSpPr/>
        <p:nvPr/>
      </p:nvGrpSpPr>
      <p:grpSpPr>
        <a:xfrm>
          <a:off x="0" y="0"/>
          <a:ext cx="0" cy="0"/>
          <a:chOff x="0" y="0"/>
          <a:chExt cx="0" cy="0"/>
        </a:xfrm>
      </p:grpSpPr>
      <p:sp>
        <p:nvSpPr>
          <p:cNvPr id="308" name="Google Shape;308;p30"/>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Spotify</a:t>
            </a:r>
            <a:r>
              <a:rPr lang="en-GB"/>
              <a:t> Features</a:t>
            </a:r>
            <a:endParaRPr sz="1000"/>
          </a:p>
        </p:txBody>
      </p:sp>
      <p:sp>
        <p:nvSpPr>
          <p:cNvPr id="309" name="Google Shape;309;p30"/>
          <p:cNvSpPr txBox="1"/>
          <p:nvPr>
            <p:ph type="title"/>
          </p:nvPr>
        </p:nvSpPr>
        <p:spPr>
          <a:xfrm>
            <a:off x="901071" y="1924852"/>
            <a:ext cx="2304900" cy="17973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sz="1500"/>
              <a:t>Also y</a:t>
            </a:r>
            <a:r>
              <a:rPr lang="en-GB" sz="1500"/>
              <a:t>ou can use Spotify on your PC or Laptop as well</a:t>
            </a:r>
            <a:endParaRPr sz="1500"/>
          </a:p>
        </p:txBody>
      </p:sp>
      <p:sp>
        <p:nvSpPr>
          <p:cNvPr id="310" name="Google Shape;310;p30"/>
          <p:cNvSpPr txBox="1"/>
          <p:nvPr>
            <p:ph idx="1" type="body"/>
          </p:nvPr>
        </p:nvSpPr>
        <p:spPr>
          <a:xfrm>
            <a:off x="4572000" y="329400"/>
            <a:ext cx="4572000" cy="4484700"/>
          </a:xfrm>
          <a:prstGeom prst="rect">
            <a:avLst/>
          </a:prstGeom>
        </p:spPr>
        <p:txBody>
          <a:bodyPr anchorCtr="0" anchor="t" bIns="91425" lIns="91425" spcFirstLastPara="1" rIns="91425" wrap="square" tIns="90000">
            <a:noAutofit/>
          </a:bodyPr>
          <a:lstStyle/>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Possibility to set sound quality - If you are a music lover, then sound quality is definitely important to you, so you can change the bitrate, use the equalizer.</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Search and play music</a:t>
            </a:r>
            <a:endParaRPr sz="900">
              <a:solidFill>
                <a:srgbClr val="000000"/>
              </a:solidFill>
              <a:latin typeface="Montserrat"/>
              <a:ea typeface="Montserrat"/>
              <a:cs typeface="Montserrat"/>
              <a:sym typeface="Montserrat"/>
            </a:endParaRPr>
          </a:p>
          <a:p>
            <a:pPr indent="0" lvl="0" marL="457200" marR="0" rtl="0" algn="l">
              <a:lnSpc>
                <a:spcPct val="115000"/>
              </a:lnSpc>
              <a:spcBef>
                <a:spcPts val="0"/>
              </a:spcBef>
              <a:spcAft>
                <a:spcPts val="0"/>
              </a:spcAft>
              <a:buNone/>
            </a:pPr>
            <a:r>
              <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Search and follow to artist</a:t>
            </a:r>
            <a:endParaRPr sz="900">
              <a:solidFill>
                <a:srgbClr val="000000"/>
              </a:solidFill>
              <a:latin typeface="Montserrat"/>
              <a:ea typeface="Montserrat"/>
              <a:cs typeface="Montserrat"/>
              <a:sym typeface="Montserrat"/>
            </a:endParaRPr>
          </a:p>
          <a:p>
            <a:pPr indent="0" lvl="0" marL="457200" marR="0" rtl="0" algn="l">
              <a:lnSpc>
                <a:spcPct val="115000"/>
              </a:lnSpc>
              <a:spcBef>
                <a:spcPts val="0"/>
              </a:spcBef>
              <a:spcAft>
                <a:spcPts val="0"/>
              </a:spcAft>
              <a:buNone/>
            </a:pPr>
            <a:r>
              <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Searching playlists</a:t>
            </a:r>
            <a:endParaRPr sz="900">
              <a:solidFill>
                <a:srgbClr val="000000"/>
              </a:solidFill>
              <a:latin typeface="Montserrat"/>
              <a:ea typeface="Montserrat"/>
              <a:cs typeface="Montserrat"/>
              <a:sym typeface="Montserrat"/>
            </a:endParaRPr>
          </a:p>
          <a:p>
            <a:pPr indent="0" lvl="0" marL="457200" marR="0" rtl="0" algn="l">
              <a:lnSpc>
                <a:spcPct val="115000"/>
              </a:lnSpc>
              <a:spcBef>
                <a:spcPts val="0"/>
              </a:spcBef>
              <a:spcAft>
                <a:spcPts val="0"/>
              </a:spcAft>
              <a:buNone/>
            </a:pPr>
            <a:r>
              <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Save music for offline listening - It happens that there is not always access to the Internet, so you can download your favorite playlist and listen to it anywhere</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Creating a playlists -A good way to collect your favorite music in one place, and it's easier to share it with friends</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Transfer music from other apps - A relevant function for those who have switched from another platform, for example, from YouTube Music, and you do not want to collect all your tracks anew, so a simpler solution would be to transfer playlists. This saves a lot of time</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Sorting now-playing queue</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Search for your favourite tunes</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Listen using browser or desktop app Listening to music on speakers is usually much more enjoyable because it is most likely using a good audio system that provides a good listening experience</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Master keyboard shortcuts </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Building own library</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Add music that isn’t on Spotify</a:t>
            </a:r>
            <a:endParaRPr sz="900">
              <a:solidFill>
                <a:srgbClr val="000000"/>
              </a:solidFill>
              <a:latin typeface="Montserrat"/>
              <a:ea typeface="Montserrat"/>
              <a:cs typeface="Montserrat"/>
              <a:sym typeface="Montserrat"/>
            </a:endParaRPr>
          </a:p>
          <a:p>
            <a:pPr indent="-285750" lvl="0" marL="457200" marR="0" rtl="0" algn="l">
              <a:lnSpc>
                <a:spcPct val="115000"/>
              </a:lnSpc>
              <a:spcBef>
                <a:spcPts val="0"/>
              </a:spcBef>
              <a:spcAft>
                <a:spcPts val="0"/>
              </a:spcAft>
              <a:buClr>
                <a:srgbClr val="000000"/>
              </a:buClr>
              <a:buSzPts val="900"/>
              <a:buFont typeface="Montserrat"/>
              <a:buChar char="-"/>
            </a:pPr>
            <a:r>
              <a:rPr lang="en-GB" sz="900">
                <a:solidFill>
                  <a:srgbClr val="000000"/>
                </a:solidFill>
                <a:latin typeface="Montserrat"/>
                <a:ea typeface="Montserrat"/>
                <a:cs typeface="Montserrat"/>
                <a:sym typeface="Montserrat"/>
              </a:rPr>
              <a:t>Recover a deleted playlist</a:t>
            </a:r>
            <a:endParaRPr sz="900">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None/>
            </a:pPr>
            <a:r>
              <a:t/>
            </a:r>
            <a:endParaRPr sz="900">
              <a:solidFill>
                <a:srgbClr val="000000"/>
              </a:solidFill>
              <a:latin typeface="Montserrat"/>
              <a:ea typeface="Montserrat"/>
              <a:cs typeface="Montserrat"/>
              <a:sym typeface="Montserrat"/>
            </a:endParaRPr>
          </a:p>
        </p:txBody>
      </p:sp>
      <p:grpSp>
        <p:nvGrpSpPr>
          <p:cNvPr id="311" name="Google Shape;311;p30"/>
          <p:cNvGrpSpPr/>
          <p:nvPr/>
        </p:nvGrpSpPr>
        <p:grpSpPr>
          <a:xfrm>
            <a:off x="820793" y="3240560"/>
            <a:ext cx="2465342" cy="1902932"/>
            <a:chOff x="3553042" y="1657806"/>
            <a:chExt cx="3461100" cy="2671532"/>
          </a:xfrm>
        </p:grpSpPr>
        <p:sp>
          <p:nvSpPr>
            <p:cNvPr id="312" name="Google Shape;312;p30"/>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0"/>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0"/>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0"/>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0"/>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0"/>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0"/>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0"/>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0" name="Google Shape;320;p30"/>
          <p:cNvPicPr preferRelativeResize="0"/>
          <p:nvPr/>
        </p:nvPicPr>
        <p:blipFill rotWithShape="1">
          <a:blip r:embed="rId3">
            <a:alphaModFix/>
          </a:blip>
          <a:srcRect b="0" l="670" r="661" t="0"/>
          <a:stretch/>
        </p:blipFill>
        <p:spPr>
          <a:xfrm>
            <a:off x="858620" y="3281314"/>
            <a:ext cx="2389800" cy="1361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B212C"/>
        </a:solidFill>
      </p:bgPr>
    </p:bg>
    <p:spTree>
      <p:nvGrpSpPr>
        <p:cNvPr id="324" name="Shape 324"/>
        <p:cNvGrpSpPr/>
        <p:nvPr/>
      </p:nvGrpSpPr>
      <p:grpSpPr>
        <a:xfrm>
          <a:off x="0" y="0"/>
          <a:ext cx="0" cy="0"/>
          <a:chOff x="0" y="0"/>
          <a:chExt cx="0" cy="0"/>
        </a:xfrm>
      </p:grpSpPr>
      <p:sp>
        <p:nvSpPr>
          <p:cNvPr id="325" name="Google Shape;325;p31"/>
          <p:cNvSpPr txBox="1"/>
          <p:nvPr>
            <p:ph idx="2" type="title"/>
          </p:nvPr>
        </p:nvSpPr>
        <p:spPr>
          <a:xfrm>
            <a:off x="1297500" y="459500"/>
            <a:ext cx="3533100" cy="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Spotify</a:t>
            </a:r>
            <a:r>
              <a:rPr lang="en-GB"/>
              <a:t> Key Features and Characteristics</a:t>
            </a:r>
            <a:endParaRPr/>
          </a:p>
        </p:txBody>
      </p:sp>
      <p:sp>
        <p:nvSpPr>
          <p:cNvPr id="326" name="Google Shape;326;p31"/>
          <p:cNvSpPr txBox="1"/>
          <p:nvPr>
            <p:ph type="title"/>
          </p:nvPr>
        </p:nvSpPr>
        <p:spPr>
          <a:xfrm>
            <a:off x="524050" y="970400"/>
            <a:ext cx="2844900" cy="4338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sz="1500"/>
              <a:t>Key Features</a:t>
            </a:r>
            <a:endParaRPr sz="1500"/>
          </a:p>
        </p:txBody>
      </p:sp>
      <p:grpSp>
        <p:nvGrpSpPr>
          <p:cNvPr id="327" name="Google Shape;327;p31"/>
          <p:cNvGrpSpPr/>
          <p:nvPr/>
        </p:nvGrpSpPr>
        <p:grpSpPr>
          <a:xfrm>
            <a:off x="3735320" y="1050307"/>
            <a:ext cx="1662185" cy="3304690"/>
            <a:chOff x="3983627" y="1676395"/>
            <a:chExt cx="1449538" cy="2881914"/>
          </a:xfrm>
        </p:grpSpPr>
        <p:sp>
          <p:nvSpPr>
            <p:cNvPr id="328" name="Google Shape;328;p31"/>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31"/>
          <p:cNvSpPr/>
          <p:nvPr/>
        </p:nvSpPr>
        <p:spPr>
          <a:xfrm>
            <a:off x="3735424" y="1050131"/>
            <a:ext cx="1659300" cy="2833500"/>
          </a:xfrm>
          <a:prstGeom prst="round2SameRect">
            <a:avLst>
              <a:gd fmla="val 4129" name="adj1"/>
              <a:gd fmla="val 0" name="adj2"/>
            </a:avLst>
          </a:prstGeom>
          <a:noFill/>
          <a:ln>
            <a:noFill/>
          </a:ln>
        </p:spPr>
      </p:sp>
      <p:pic>
        <p:nvPicPr>
          <p:cNvPr id="332" name="Google Shape;332;p31"/>
          <p:cNvPicPr preferRelativeResize="0"/>
          <p:nvPr/>
        </p:nvPicPr>
        <p:blipFill rotWithShape="1">
          <a:blip r:embed="rId4">
            <a:alphaModFix/>
          </a:blip>
          <a:srcRect b="9514" l="0" r="0" t="9506"/>
          <a:stretch/>
        </p:blipFill>
        <p:spPr>
          <a:xfrm>
            <a:off x="3735325" y="975597"/>
            <a:ext cx="1659300" cy="2908026"/>
          </a:xfrm>
          <a:prstGeom prst="rect">
            <a:avLst/>
          </a:prstGeom>
          <a:noFill/>
          <a:ln>
            <a:noFill/>
          </a:ln>
        </p:spPr>
      </p:pic>
      <p:sp>
        <p:nvSpPr>
          <p:cNvPr id="333" name="Google Shape;333;p31"/>
          <p:cNvSpPr txBox="1"/>
          <p:nvPr>
            <p:ph idx="1" type="body"/>
          </p:nvPr>
        </p:nvSpPr>
        <p:spPr>
          <a:xfrm>
            <a:off x="5557450" y="1556600"/>
            <a:ext cx="3254100" cy="3866700"/>
          </a:xfrm>
          <a:prstGeom prst="rect">
            <a:avLst/>
          </a:prstGeom>
        </p:spPr>
        <p:txBody>
          <a:bodyPr anchorCtr="0" anchor="t" bIns="91425" lIns="91425" spcFirstLastPara="1" rIns="91425" wrap="square" tIns="91425">
            <a:normAutofit/>
          </a:bodyPr>
          <a:lstStyle/>
          <a:p>
            <a:pPr indent="-292100" lvl="0" marL="457200" rtl="0" algn="l">
              <a:spcBef>
                <a:spcPts val="0"/>
              </a:spcBef>
              <a:spcAft>
                <a:spcPts val="0"/>
              </a:spcAft>
              <a:buClr>
                <a:srgbClr val="000000"/>
              </a:buClr>
              <a:buSzPts val="1000"/>
              <a:buFont typeface="Montserrat"/>
              <a:buChar char="-"/>
            </a:pPr>
            <a:r>
              <a:rPr lang="en-GB" sz="1000">
                <a:solidFill>
                  <a:srgbClr val="000000"/>
                </a:solidFill>
                <a:latin typeface="Montserrat"/>
                <a:ea typeface="Montserrat"/>
                <a:cs typeface="Montserrat"/>
                <a:sym typeface="Montserrat"/>
              </a:rPr>
              <a:t>Requires an internet connection to download music or listen to it non-offline mode</a:t>
            </a:r>
            <a:endParaRPr sz="1000">
              <a:solidFill>
                <a:srgbClr val="000000"/>
              </a:solidFill>
              <a:latin typeface="Montserrat"/>
              <a:ea typeface="Montserrat"/>
              <a:cs typeface="Montserrat"/>
              <a:sym typeface="Montserrat"/>
            </a:endParaRPr>
          </a:p>
          <a:p>
            <a:pPr indent="-292100" lvl="0" marL="457200" rtl="0" algn="l">
              <a:spcBef>
                <a:spcPts val="0"/>
              </a:spcBef>
              <a:spcAft>
                <a:spcPts val="0"/>
              </a:spcAft>
              <a:buClr>
                <a:srgbClr val="000000"/>
              </a:buClr>
              <a:buSzPts val="1000"/>
              <a:buFont typeface="Montserrat"/>
              <a:buChar char="-"/>
            </a:pPr>
            <a:r>
              <a:rPr lang="en-GB" sz="1000">
                <a:solidFill>
                  <a:srgbClr val="000000"/>
                </a:solidFill>
                <a:latin typeface="Montserrat"/>
                <a:ea typeface="Montserrat"/>
                <a:cs typeface="Montserrat"/>
                <a:sym typeface="Montserrat"/>
              </a:rPr>
              <a:t>Preferably not a very weak device, because everything will be done on streams and streaming, so you will have to cache and process information in the background, which requires resources.</a:t>
            </a:r>
            <a:endParaRPr sz="1000">
              <a:solidFill>
                <a:srgbClr val="000000"/>
              </a:solidFill>
              <a:latin typeface="Montserrat"/>
              <a:ea typeface="Montserrat"/>
              <a:cs typeface="Montserrat"/>
              <a:sym typeface="Montserrat"/>
            </a:endParaRPr>
          </a:p>
          <a:p>
            <a:pPr indent="-292100" lvl="0" marL="457200" rtl="0" algn="l">
              <a:spcBef>
                <a:spcPts val="0"/>
              </a:spcBef>
              <a:spcAft>
                <a:spcPts val="0"/>
              </a:spcAft>
              <a:buClr>
                <a:srgbClr val="000000"/>
              </a:buClr>
              <a:buSzPts val="1000"/>
              <a:buFont typeface="Montserrat"/>
              <a:buChar char="-"/>
            </a:pPr>
            <a:r>
              <a:rPr lang="en-GB" sz="1000">
                <a:solidFill>
                  <a:srgbClr val="000000"/>
                </a:solidFill>
                <a:latin typeface="Montserrat"/>
                <a:ea typeface="Montserrat"/>
                <a:cs typeface="Montserrat"/>
                <a:sym typeface="Montserrat"/>
              </a:rPr>
              <a:t>The interface is primitively understandable and gives the user a positive experience</a:t>
            </a:r>
            <a:endParaRPr sz="1000">
              <a:solidFill>
                <a:srgbClr val="000000"/>
              </a:solidFill>
              <a:latin typeface="Montserrat"/>
              <a:ea typeface="Montserrat"/>
              <a:cs typeface="Montserrat"/>
              <a:sym typeface="Montserrat"/>
            </a:endParaRPr>
          </a:p>
          <a:p>
            <a:pPr indent="-292100" lvl="0" marL="457200" rtl="0" algn="l">
              <a:spcBef>
                <a:spcPts val="0"/>
              </a:spcBef>
              <a:spcAft>
                <a:spcPts val="0"/>
              </a:spcAft>
              <a:buClr>
                <a:srgbClr val="000000"/>
              </a:buClr>
              <a:buSzPts val="1000"/>
              <a:buFont typeface="Montserrat"/>
              <a:buChar char="-"/>
            </a:pPr>
            <a:r>
              <a:rPr lang="en-GB" sz="1000">
                <a:solidFill>
                  <a:srgbClr val="000000"/>
                </a:solidFill>
                <a:latin typeface="Montserrat"/>
                <a:ea typeface="Montserrat"/>
                <a:cs typeface="Montserrat"/>
                <a:sym typeface="Montserrat"/>
              </a:rPr>
              <a:t>After some time of listening and filtering music - the application itself will offer you music that you will like with a high probability</a:t>
            </a:r>
            <a:endParaRPr sz="1000">
              <a:solidFill>
                <a:srgbClr val="000000"/>
              </a:solidFill>
              <a:latin typeface="Montserrat"/>
              <a:ea typeface="Montserrat"/>
              <a:cs typeface="Montserrat"/>
              <a:sym typeface="Montserrat"/>
            </a:endParaRPr>
          </a:p>
        </p:txBody>
      </p:sp>
      <p:sp>
        <p:nvSpPr>
          <p:cNvPr id="334" name="Google Shape;334;p31"/>
          <p:cNvSpPr txBox="1"/>
          <p:nvPr>
            <p:ph type="title"/>
          </p:nvPr>
        </p:nvSpPr>
        <p:spPr>
          <a:xfrm>
            <a:off x="5557450" y="970400"/>
            <a:ext cx="2844900" cy="4338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sz="1500">
                <a:solidFill>
                  <a:schemeClr val="dk1"/>
                </a:solidFill>
              </a:rPr>
              <a:t>Characteristics</a:t>
            </a:r>
            <a:endParaRPr sz="1500">
              <a:solidFill>
                <a:schemeClr val="dk1"/>
              </a:solidFill>
            </a:endParaRPr>
          </a:p>
        </p:txBody>
      </p:sp>
      <p:sp>
        <p:nvSpPr>
          <p:cNvPr id="335" name="Google Shape;335;p31"/>
          <p:cNvSpPr txBox="1"/>
          <p:nvPr>
            <p:ph idx="1" type="body"/>
          </p:nvPr>
        </p:nvSpPr>
        <p:spPr>
          <a:xfrm>
            <a:off x="321275" y="1556600"/>
            <a:ext cx="3254100" cy="3261300"/>
          </a:xfrm>
          <a:prstGeom prst="rect">
            <a:avLst/>
          </a:prstGeom>
        </p:spPr>
        <p:txBody>
          <a:bodyPr anchorCtr="0" anchor="t" bIns="91425" lIns="91425" spcFirstLastPara="1" rIns="91425" wrap="square" tIns="91425">
            <a:normAutofit/>
          </a:bodyPr>
          <a:lstStyle/>
          <a:p>
            <a:pPr indent="-292100" lvl="0" marL="457200" rtl="0" algn="l">
              <a:lnSpc>
                <a:spcPct val="95000"/>
              </a:lnSpc>
              <a:spcBef>
                <a:spcPts val="0"/>
              </a:spcBef>
              <a:spcAft>
                <a:spcPts val="0"/>
              </a:spcAft>
              <a:buClr>
                <a:schemeClr val="lt1"/>
              </a:buClr>
              <a:buSzPts val="1000"/>
              <a:buFont typeface="Montserrat"/>
              <a:buChar char="-"/>
            </a:pPr>
            <a:r>
              <a:rPr lang="en-GB" sz="1000">
                <a:solidFill>
                  <a:schemeClr val="lt1"/>
                </a:solidFill>
                <a:latin typeface="Montserrat"/>
                <a:ea typeface="Montserrat"/>
                <a:cs typeface="Montserrat"/>
                <a:sym typeface="Montserrat"/>
              </a:rPr>
              <a:t>Navigation can be done by voice command of the assistant,  widgets, links, sharing or app </a:t>
            </a:r>
            <a:r>
              <a:rPr lang="en-GB" sz="1000">
                <a:solidFill>
                  <a:schemeClr val="lt1"/>
                </a:solidFill>
                <a:latin typeface="Montserrat"/>
                <a:ea typeface="Montserrat"/>
                <a:cs typeface="Montserrat"/>
                <a:sym typeface="Montserrat"/>
              </a:rPr>
              <a:t>instantly.</a:t>
            </a:r>
            <a:endParaRPr sz="1000">
              <a:solidFill>
                <a:schemeClr val="lt1"/>
              </a:solidFill>
              <a:latin typeface="Montserrat"/>
              <a:ea typeface="Montserrat"/>
              <a:cs typeface="Montserrat"/>
              <a:sym typeface="Montserrat"/>
            </a:endParaRPr>
          </a:p>
          <a:p>
            <a:pPr indent="-292100" lvl="0" marL="457200" rtl="0" algn="l">
              <a:lnSpc>
                <a:spcPct val="95000"/>
              </a:lnSpc>
              <a:spcBef>
                <a:spcPts val="0"/>
              </a:spcBef>
              <a:spcAft>
                <a:spcPts val="0"/>
              </a:spcAft>
              <a:buClr>
                <a:schemeClr val="lt1"/>
              </a:buClr>
              <a:buSzPts val="1000"/>
              <a:buFont typeface="Montserrat"/>
              <a:buChar char="-"/>
            </a:pPr>
            <a:r>
              <a:rPr lang="en-GB" sz="1000">
                <a:solidFill>
                  <a:schemeClr val="lt1"/>
                </a:solidFill>
                <a:latin typeface="Montserrat"/>
                <a:ea typeface="Montserrat"/>
                <a:cs typeface="Montserrat"/>
                <a:sym typeface="Montserrat"/>
              </a:rPr>
              <a:t>In-app navigation can be done with taps on cards with music info and playlist with them, or using a search boxes.</a:t>
            </a:r>
            <a:endParaRPr sz="1000">
              <a:solidFill>
                <a:schemeClr val="lt1"/>
              </a:solidFill>
              <a:latin typeface="Montserrat"/>
              <a:ea typeface="Montserrat"/>
              <a:cs typeface="Montserrat"/>
              <a:sym typeface="Montserrat"/>
            </a:endParaRPr>
          </a:p>
          <a:p>
            <a:pPr indent="-292100" lvl="0" marL="457200" rtl="0" algn="l">
              <a:lnSpc>
                <a:spcPct val="95000"/>
              </a:lnSpc>
              <a:spcBef>
                <a:spcPts val="0"/>
              </a:spcBef>
              <a:spcAft>
                <a:spcPts val="0"/>
              </a:spcAft>
              <a:buClr>
                <a:schemeClr val="lt1"/>
              </a:buClr>
              <a:buSzPts val="1000"/>
              <a:buFont typeface="Montserrat"/>
              <a:buChar char="-"/>
            </a:pPr>
            <a:r>
              <a:rPr lang="en-GB" sz="1000">
                <a:solidFill>
                  <a:schemeClr val="lt1"/>
                </a:solidFill>
                <a:latin typeface="Montserrat"/>
                <a:ea typeface="Montserrat"/>
                <a:cs typeface="Montserrat"/>
                <a:sym typeface="Montserrat"/>
              </a:rPr>
              <a:t>It is possible to synchronize with the cloud, other users, add events to the calendar, clock, widgets for the desktop and the lock screen, load music from another platform like a YTMusics</a:t>
            </a:r>
            <a:endParaRPr sz="1000">
              <a:solidFill>
                <a:schemeClr val="lt1"/>
              </a:solidFill>
              <a:latin typeface="Montserrat"/>
              <a:ea typeface="Montserrat"/>
              <a:cs typeface="Montserrat"/>
              <a:sym typeface="Montserrat"/>
            </a:endParaRPr>
          </a:p>
          <a:p>
            <a:pPr indent="0" lvl="0" marL="0" rtl="0" algn="l">
              <a:lnSpc>
                <a:spcPct val="95000"/>
              </a:lnSpc>
              <a:spcBef>
                <a:spcPts val="0"/>
              </a:spcBef>
              <a:spcAft>
                <a:spcPts val="0"/>
              </a:spcAft>
              <a:buNone/>
            </a:pPr>
            <a:r>
              <a:t/>
            </a:r>
            <a:endParaRPr sz="1000">
              <a:solidFill>
                <a:schemeClr val="lt1"/>
              </a:solidFill>
              <a:latin typeface="Montserrat"/>
              <a:ea typeface="Montserrat"/>
              <a:cs typeface="Montserrat"/>
              <a:sym typeface="Montserrat"/>
            </a:endParaRPr>
          </a:p>
          <a:p>
            <a:pPr indent="0" lvl="0" marL="0" rtl="0" algn="l">
              <a:lnSpc>
                <a:spcPct val="95000"/>
              </a:lnSpc>
              <a:spcBef>
                <a:spcPts val="0"/>
              </a:spcBef>
              <a:spcAft>
                <a:spcPts val="0"/>
              </a:spcAft>
              <a:buNone/>
            </a:pPr>
            <a:r>
              <a:t/>
            </a:r>
            <a:endParaRPr sz="1000">
              <a:solidFill>
                <a:schemeClr val="lt1"/>
              </a:solidFill>
              <a:latin typeface="Montserrat"/>
              <a:ea typeface="Montserrat"/>
              <a:cs typeface="Montserrat"/>
              <a:sym typeface="Montserrat"/>
            </a:endParaRPr>
          </a:p>
          <a:p>
            <a:pPr indent="0" lvl="0" marL="0" rtl="0" algn="l">
              <a:lnSpc>
                <a:spcPct val="95000"/>
              </a:lnSpc>
              <a:spcBef>
                <a:spcPts val="0"/>
              </a:spcBef>
              <a:spcAft>
                <a:spcPts val="0"/>
              </a:spcAft>
              <a:buNone/>
            </a:pPr>
            <a:r>
              <a:t/>
            </a:r>
            <a:endParaRPr sz="1000">
              <a:solidFill>
                <a:schemeClr val="lt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2"/>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Spotify</a:t>
            </a:r>
            <a:r>
              <a:rPr lang="en-GB"/>
              <a:t> Strengths and Weaknesses</a:t>
            </a:r>
            <a:endParaRPr/>
          </a:p>
        </p:txBody>
      </p:sp>
      <p:sp>
        <p:nvSpPr>
          <p:cNvPr id="341" name="Google Shape;341;p32"/>
          <p:cNvSpPr txBox="1"/>
          <p:nvPr>
            <p:ph type="title"/>
          </p:nvPr>
        </p:nvSpPr>
        <p:spPr>
          <a:xfrm>
            <a:off x="1461450" y="970400"/>
            <a:ext cx="1368900" cy="4209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sz="1500"/>
              <a:t>Strengths</a:t>
            </a:r>
            <a:endParaRPr sz="1500"/>
          </a:p>
        </p:txBody>
      </p:sp>
      <p:sp>
        <p:nvSpPr>
          <p:cNvPr id="342" name="Google Shape;342;p32"/>
          <p:cNvSpPr txBox="1"/>
          <p:nvPr>
            <p:ph idx="1" type="body"/>
          </p:nvPr>
        </p:nvSpPr>
        <p:spPr>
          <a:xfrm>
            <a:off x="4642175" y="1391300"/>
            <a:ext cx="4411800" cy="3276600"/>
          </a:xfrm>
          <a:prstGeom prst="rect">
            <a:avLst/>
          </a:prstGeom>
        </p:spPr>
        <p:txBody>
          <a:bodyPr anchorCtr="0" anchor="t" bIns="91425" lIns="91425" spcFirstLastPara="1" rIns="91425" wrap="square" tIns="91425">
            <a:normAutofit/>
          </a:bodyPr>
          <a:lstStyle/>
          <a:p>
            <a:pPr indent="-279400" lvl="0" marL="457200" rtl="0" algn="l">
              <a:spcBef>
                <a:spcPts val="0"/>
              </a:spcBef>
              <a:spcAft>
                <a:spcPts val="0"/>
              </a:spcAft>
              <a:buClr>
                <a:srgbClr val="000000"/>
              </a:buClr>
              <a:buSzPts val="800"/>
              <a:buFont typeface="Montserrat"/>
              <a:buChar char="-"/>
            </a:pPr>
            <a:r>
              <a:rPr lang="en-GB" sz="800">
                <a:solidFill>
                  <a:srgbClr val="000000"/>
                </a:solidFill>
                <a:latin typeface="Montserrat"/>
                <a:ea typeface="Montserrat"/>
                <a:cs typeface="Montserrat"/>
                <a:sym typeface="Montserrat"/>
              </a:rPr>
              <a:t>Expensive pro membership, very limited functional for free version.</a:t>
            </a:r>
            <a:endParaRPr sz="800">
              <a:solidFill>
                <a:srgbClr val="000000"/>
              </a:solidFill>
              <a:latin typeface="Montserrat"/>
              <a:ea typeface="Montserrat"/>
              <a:cs typeface="Montserrat"/>
              <a:sym typeface="Montserrat"/>
            </a:endParaRPr>
          </a:p>
          <a:p>
            <a:pPr indent="-279400" lvl="0" marL="457200" rtl="0" algn="l">
              <a:spcBef>
                <a:spcPts val="0"/>
              </a:spcBef>
              <a:spcAft>
                <a:spcPts val="0"/>
              </a:spcAft>
              <a:buClr>
                <a:srgbClr val="000000"/>
              </a:buClr>
              <a:buSzPts val="800"/>
              <a:buFont typeface="Montserrat"/>
              <a:buChar char="-"/>
            </a:pPr>
            <a:r>
              <a:rPr lang="en-GB" sz="800">
                <a:solidFill>
                  <a:srgbClr val="000000"/>
                </a:solidFill>
                <a:latin typeface="Montserrat"/>
                <a:ea typeface="Montserrat"/>
                <a:cs typeface="Montserrat"/>
                <a:sym typeface="Montserrat"/>
              </a:rPr>
              <a:t>Unwanted</a:t>
            </a:r>
            <a:r>
              <a:rPr lang="en-GB" sz="800">
                <a:solidFill>
                  <a:srgbClr val="000000"/>
                </a:solidFill>
                <a:latin typeface="Montserrat"/>
                <a:ea typeface="Montserrat"/>
                <a:cs typeface="Montserrat"/>
                <a:sym typeface="Montserrat"/>
              </a:rPr>
              <a:t> ads, and low bitrate  in non-pro </a:t>
            </a:r>
            <a:r>
              <a:rPr lang="en-GB" sz="800">
                <a:solidFill>
                  <a:srgbClr val="000000"/>
                </a:solidFill>
                <a:latin typeface="Montserrat"/>
                <a:ea typeface="Montserrat"/>
                <a:cs typeface="Montserrat"/>
                <a:sym typeface="Montserrat"/>
              </a:rPr>
              <a:t>version</a:t>
            </a:r>
            <a:endParaRPr sz="800">
              <a:solidFill>
                <a:srgbClr val="000000"/>
              </a:solidFill>
              <a:latin typeface="Montserrat"/>
              <a:ea typeface="Montserrat"/>
              <a:cs typeface="Montserrat"/>
              <a:sym typeface="Montserrat"/>
            </a:endParaRPr>
          </a:p>
          <a:p>
            <a:pPr indent="-279400" lvl="0" marL="457200" rtl="0" algn="l">
              <a:spcBef>
                <a:spcPts val="0"/>
              </a:spcBef>
              <a:spcAft>
                <a:spcPts val="0"/>
              </a:spcAft>
              <a:buClr>
                <a:srgbClr val="000000"/>
              </a:buClr>
              <a:buSzPts val="800"/>
              <a:buFont typeface="Montserrat"/>
              <a:buChar char="-"/>
            </a:pPr>
            <a:r>
              <a:rPr lang="en-GB" sz="800">
                <a:solidFill>
                  <a:srgbClr val="000000"/>
                </a:solidFill>
                <a:latin typeface="Montserrat"/>
                <a:ea typeface="Montserrat"/>
                <a:cs typeface="Montserrat"/>
                <a:sym typeface="Montserrat"/>
              </a:rPr>
              <a:t>Low music bitrate and quality at all  in non-pro version</a:t>
            </a:r>
            <a:endParaRPr sz="800">
              <a:solidFill>
                <a:srgbClr val="000000"/>
              </a:solidFill>
              <a:latin typeface="Montserrat"/>
              <a:ea typeface="Montserrat"/>
              <a:cs typeface="Montserrat"/>
              <a:sym typeface="Montserrat"/>
            </a:endParaRPr>
          </a:p>
          <a:p>
            <a:pPr indent="-279400" lvl="0" marL="457200" rtl="0" algn="l">
              <a:spcBef>
                <a:spcPts val="0"/>
              </a:spcBef>
              <a:spcAft>
                <a:spcPts val="0"/>
              </a:spcAft>
              <a:buClr>
                <a:srgbClr val="000000"/>
              </a:buClr>
              <a:buSzPts val="800"/>
              <a:buFont typeface="Montserrat"/>
              <a:buChar char="-"/>
            </a:pPr>
            <a:r>
              <a:rPr lang="en-GB" sz="800">
                <a:solidFill>
                  <a:srgbClr val="000000"/>
                </a:solidFill>
                <a:latin typeface="Montserrat"/>
                <a:ea typeface="Montserrat"/>
                <a:cs typeface="Montserrat"/>
                <a:sym typeface="Montserrat"/>
              </a:rPr>
              <a:t>Listening offline, downloading, </a:t>
            </a:r>
            <a:r>
              <a:rPr lang="en-GB" sz="800">
                <a:solidFill>
                  <a:srgbClr val="000000"/>
                </a:solidFill>
                <a:latin typeface="Montserrat"/>
                <a:ea typeface="Montserrat"/>
                <a:cs typeface="Montserrat"/>
                <a:sym typeface="Montserrat"/>
              </a:rPr>
              <a:t>skipping</a:t>
            </a:r>
            <a:r>
              <a:rPr lang="en-GB" sz="800">
                <a:solidFill>
                  <a:srgbClr val="000000"/>
                </a:solidFill>
                <a:latin typeface="Montserrat"/>
                <a:ea typeface="Montserrat"/>
                <a:cs typeface="Montserrat"/>
                <a:sym typeface="Montserrat"/>
              </a:rPr>
              <a:t> tracks only in pro version </a:t>
            </a:r>
            <a:endParaRPr sz="800">
              <a:solidFill>
                <a:srgbClr val="000000"/>
              </a:solidFill>
              <a:latin typeface="Montserrat"/>
              <a:ea typeface="Montserrat"/>
              <a:cs typeface="Montserrat"/>
              <a:sym typeface="Montserrat"/>
            </a:endParaRPr>
          </a:p>
          <a:p>
            <a:pPr indent="-279400" lvl="0" marL="457200" rtl="0" algn="l">
              <a:lnSpc>
                <a:spcPct val="150000"/>
              </a:lnSpc>
              <a:spcBef>
                <a:spcPts val="0"/>
              </a:spcBef>
              <a:spcAft>
                <a:spcPts val="0"/>
              </a:spcAft>
              <a:buSzPts val="800"/>
              <a:buFont typeface="Montserrat"/>
              <a:buChar char="-"/>
            </a:pPr>
            <a:r>
              <a:rPr lang="en-GB" sz="800">
                <a:highlight>
                  <a:srgbClr val="FFFFFF"/>
                </a:highlight>
                <a:latin typeface="Montserrat"/>
                <a:ea typeface="Montserrat"/>
                <a:cs typeface="Montserrat"/>
                <a:sym typeface="Montserrat"/>
              </a:rPr>
              <a:t>Not Available in all Countries</a:t>
            </a:r>
            <a:endParaRPr sz="800">
              <a:latin typeface="Montserrat"/>
              <a:ea typeface="Montserrat"/>
              <a:cs typeface="Montserrat"/>
              <a:sym typeface="Montserrat"/>
            </a:endParaRPr>
          </a:p>
        </p:txBody>
      </p:sp>
      <p:sp>
        <p:nvSpPr>
          <p:cNvPr id="343" name="Google Shape;343;p32"/>
          <p:cNvSpPr txBox="1"/>
          <p:nvPr>
            <p:ph type="title"/>
          </p:nvPr>
        </p:nvSpPr>
        <p:spPr>
          <a:xfrm>
            <a:off x="6163625" y="970400"/>
            <a:ext cx="1368900" cy="4209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sz="1500">
                <a:solidFill>
                  <a:schemeClr val="dk1"/>
                </a:solidFill>
              </a:rPr>
              <a:t>Weaknesses</a:t>
            </a:r>
            <a:endParaRPr sz="1500">
              <a:solidFill>
                <a:schemeClr val="dk1"/>
              </a:solidFill>
            </a:endParaRPr>
          </a:p>
        </p:txBody>
      </p:sp>
      <p:sp>
        <p:nvSpPr>
          <p:cNvPr id="344" name="Google Shape;344;p32"/>
          <p:cNvSpPr txBox="1"/>
          <p:nvPr>
            <p:ph idx="1" type="body"/>
          </p:nvPr>
        </p:nvSpPr>
        <p:spPr>
          <a:xfrm>
            <a:off x="44400" y="1280300"/>
            <a:ext cx="4411800" cy="36786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Clr>
                <a:schemeClr val="lt1"/>
              </a:buClr>
              <a:buSzPts val="800"/>
              <a:buFont typeface="Montserrat"/>
              <a:buChar char="-"/>
            </a:pPr>
            <a:r>
              <a:rPr lang="en-GB" sz="800">
                <a:solidFill>
                  <a:schemeClr val="lt1"/>
                </a:solidFill>
                <a:latin typeface="Montserrat"/>
                <a:ea typeface="Montserrat"/>
                <a:cs typeface="Montserrat"/>
                <a:sym typeface="Montserrat"/>
              </a:rPr>
              <a:t>Very </a:t>
            </a:r>
            <a:r>
              <a:rPr lang="en-GB" sz="800">
                <a:solidFill>
                  <a:schemeClr val="lt1"/>
                </a:solidFill>
                <a:latin typeface="Montserrat"/>
                <a:ea typeface="Montserrat"/>
                <a:cs typeface="Montserrat"/>
                <a:sym typeface="Montserrat"/>
              </a:rPr>
              <a:t>simple</a:t>
            </a:r>
            <a:r>
              <a:rPr lang="en-GB" sz="800">
                <a:solidFill>
                  <a:schemeClr val="lt1"/>
                </a:solidFill>
                <a:latin typeface="Montserrat"/>
                <a:ea typeface="Montserrat"/>
                <a:cs typeface="Montserrat"/>
                <a:sym typeface="Montserrat"/>
              </a:rPr>
              <a:t> and user-friendly interface</a:t>
            </a:r>
            <a:endParaRPr sz="800">
              <a:solidFill>
                <a:schemeClr val="lt1"/>
              </a:solidFill>
              <a:latin typeface="Montserrat"/>
              <a:ea typeface="Montserrat"/>
              <a:cs typeface="Montserrat"/>
              <a:sym typeface="Montserrat"/>
            </a:endParaRPr>
          </a:p>
          <a:p>
            <a:pPr indent="-279400" lvl="0" marL="457200" rtl="0" algn="l">
              <a:spcBef>
                <a:spcPts val="0"/>
              </a:spcBef>
              <a:spcAft>
                <a:spcPts val="0"/>
              </a:spcAft>
              <a:buClr>
                <a:schemeClr val="lt1"/>
              </a:buClr>
              <a:buSzPts val="800"/>
              <a:buFont typeface="Montserrat"/>
              <a:buChar char="-"/>
            </a:pPr>
            <a:r>
              <a:rPr lang="en-GB" sz="800">
                <a:solidFill>
                  <a:schemeClr val="lt1"/>
                </a:solidFill>
                <a:latin typeface="Montserrat"/>
                <a:ea typeface="Montserrat"/>
                <a:cs typeface="Montserrat"/>
                <a:sym typeface="Montserrat"/>
              </a:rPr>
              <a:t>One of </a:t>
            </a:r>
            <a:r>
              <a:rPr lang="en-GB" sz="800">
                <a:solidFill>
                  <a:schemeClr val="lt1"/>
                </a:solidFill>
                <a:latin typeface="Montserrat"/>
                <a:ea typeface="Montserrat"/>
                <a:cs typeface="Montserrat"/>
                <a:sym typeface="Montserrat"/>
              </a:rPr>
              <a:t>the best apps because they pay attention to everything the user needs, use neural network analysis to build new playlists based on the user's preferences, so it provides a lot of options and functions through which you can search for music, build your library, adjust the taste of music, search for new artists, convenient share with other users, use multiple devices to play at the same time, control the application on one device from another, the ability to share status with someone, and play the same audio line with synchronization with another person or group of people</a:t>
            </a:r>
            <a:endParaRPr sz="800">
              <a:solidFill>
                <a:schemeClr val="lt1"/>
              </a:solidFill>
              <a:latin typeface="Montserrat"/>
              <a:ea typeface="Montserrat"/>
              <a:cs typeface="Montserrat"/>
              <a:sym typeface="Montserrat"/>
            </a:endParaRPr>
          </a:p>
          <a:p>
            <a:pPr indent="-279400" lvl="0" marL="457200" rtl="0" algn="l">
              <a:spcBef>
                <a:spcPts val="0"/>
              </a:spcBef>
              <a:spcAft>
                <a:spcPts val="0"/>
              </a:spcAft>
              <a:buClr>
                <a:schemeClr val="lt1"/>
              </a:buClr>
              <a:buSzPts val="800"/>
              <a:buFont typeface="Montserrat"/>
              <a:buChar char="-"/>
            </a:pPr>
            <a:r>
              <a:rPr lang="en-GB" sz="800">
                <a:solidFill>
                  <a:schemeClr val="lt1"/>
                </a:solidFill>
                <a:latin typeface="Montserrat"/>
                <a:ea typeface="Montserrat"/>
                <a:cs typeface="Montserrat"/>
                <a:sym typeface="Montserrat"/>
              </a:rPr>
              <a:t>Sharing music experience</a:t>
            </a:r>
            <a:endParaRPr sz="800">
              <a:solidFill>
                <a:schemeClr val="lt1"/>
              </a:solidFill>
              <a:latin typeface="Montserrat"/>
              <a:ea typeface="Montserrat"/>
              <a:cs typeface="Montserrat"/>
              <a:sym typeface="Montserrat"/>
            </a:endParaRPr>
          </a:p>
          <a:p>
            <a:pPr indent="-279400" lvl="0" marL="457200" rtl="0" algn="l">
              <a:spcBef>
                <a:spcPts val="0"/>
              </a:spcBef>
              <a:spcAft>
                <a:spcPts val="0"/>
              </a:spcAft>
              <a:buClr>
                <a:schemeClr val="lt1"/>
              </a:buClr>
              <a:buSzPts val="800"/>
              <a:buFont typeface="Montserrat"/>
              <a:buChar char="-"/>
            </a:pPr>
            <a:r>
              <a:rPr lang="en-GB" sz="800">
                <a:solidFill>
                  <a:schemeClr val="lt1"/>
                </a:solidFill>
                <a:latin typeface="Montserrat"/>
                <a:ea typeface="Montserrat"/>
                <a:cs typeface="Montserrat"/>
                <a:sym typeface="Montserrat"/>
              </a:rPr>
              <a:t>Compatibility - cross-platform - makes it possible to listen to your favorite playlists almost everywhere, in a browser, a desktop program for Windows, Linux, macOS, for iOS and Android phones, as well as control from smart watches, the ability to output sound to other devices such as portable speakers, speakers, audio systems, soundbars, etc.</a:t>
            </a:r>
            <a:endParaRPr sz="800">
              <a:solidFill>
                <a:schemeClr val="lt1"/>
              </a:solidFill>
              <a:latin typeface="Montserrat"/>
              <a:ea typeface="Montserrat"/>
              <a:cs typeface="Montserrat"/>
              <a:sym typeface="Montserrat"/>
            </a:endParaRPr>
          </a:p>
          <a:p>
            <a:pPr indent="-279400" lvl="0" marL="457200" rtl="0" algn="l">
              <a:spcBef>
                <a:spcPts val="0"/>
              </a:spcBef>
              <a:spcAft>
                <a:spcPts val="0"/>
              </a:spcAft>
              <a:buClr>
                <a:schemeClr val="lt1"/>
              </a:buClr>
              <a:buSzPts val="800"/>
              <a:buFont typeface="Montserrat"/>
              <a:buChar char="-"/>
            </a:pPr>
            <a:r>
              <a:rPr lang="en-GB" sz="800">
                <a:solidFill>
                  <a:schemeClr val="lt1"/>
                </a:solidFill>
                <a:latin typeface="Montserrat"/>
                <a:ea typeface="Montserrat"/>
                <a:cs typeface="Montserrat"/>
                <a:sym typeface="Montserrat"/>
              </a:rPr>
              <a:t>Free tier - Although limited, most of the necessary functions are present, so the user can collect an almost unlimited number of songs, build playlists, listen to them, edit, share with friends, share activity, play on other devices</a:t>
            </a:r>
            <a:endParaRPr sz="800">
              <a:solidFill>
                <a:schemeClr val="lt1"/>
              </a:solidFill>
              <a:latin typeface="Montserrat"/>
              <a:ea typeface="Montserrat"/>
              <a:cs typeface="Montserrat"/>
              <a:sym typeface="Montserrat"/>
            </a:endParaRPr>
          </a:p>
          <a:p>
            <a:pPr indent="-279400" lvl="0" marL="457200" rtl="0" algn="l">
              <a:spcBef>
                <a:spcPts val="0"/>
              </a:spcBef>
              <a:spcAft>
                <a:spcPts val="0"/>
              </a:spcAft>
              <a:buClr>
                <a:schemeClr val="lt1"/>
              </a:buClr>
              <a:buSzPts val="800"/>
              <a:buFont typeface="Montserrat"/>
              <a:buChar char="-"/>
            </a:pPr>
            <a:r>
              <a:rPr lang="en-GB" sz="800">
                <a:solidFill>
                  <a:schemeClr val="lt1"/>
                </a:solidFill>
                <a:latin typeface="Montserrat"/>
                <a:ea typeface="Montserrat"/>
                <a:cs typeface="Montserrat"/>
                <a:sym typeface="Montserrat"/>
              </a:rPr>
              <a:t>Lyrical Features</a:t>
            </a:r>
            <a:endParaRPr sz="800">
              <a:solidFill>
                <a:schemeClr val="lt1"/>
              </a:solidFill>
              <a:latin typeface="Montserrat"/>
              <a:ea typeface="Montserrat"/>
              <a:cs typeface="Montserrat"/>
              <a:sym typeface="Montserrat"/>
            </a:endParaRPr>
          </a:p>
          <a:p>
            <a:pPr indent="-279400" lvl="0" marL="457200" rtl="0" algn="l">
              <a:spcBef>
                <a:spcPts val="0"/>
              </a:spcBef>
              <a:spcAft>
                <a:spcPts val="0"/>
              </a:spcAft>
              <a:buClr>
                <a:schemeClr val="lt1"/>
              </a:buClr>
              <a:buSzPts val="800"/>
              <a:buFont typeface="Montserrat"/>
              <a:buChar char="-"/>
            </a:pPr>
            <a:r>
              <a:rPr lang="en-GB" sz="800">
                <a:solidFill>
                  <a:schemeClr val="lt1"/>
                </a:solidFill>
                <a:latin typeface="Montserrat"/>
                <a:ea typeface="Montserrat"/>
                <a:cs typeface="Montserrat"/>
                <a:sym typeface="Montserrat"/>
              </a:rPr>
              <a:t>Very large potential and number of functions</a:t>
            </a:r>
            <a:endParaRPr sz="800">
              <a:solidFill>
                <a:schemeClr val="lt1"/>
              </a:solidFill>
              <a:latin typeface="Montserrat"/>
              <a:ea typeface="Montserrat"/>
              <a:cs typeface="Montserrat"/>
              <a:sym typeface="Montserrat"/>
            </a:endParaRPr>
          </a:p>
          <a:p>
            <a:pPr indent="-279400" lvl="0" marL="457200" rtl="0" algn="l">
              <a:spcBef>
                <a:spcPts val="0"/>
              </a:spcBef>
              <a:spcAft>
                <a:spcPts val="0"/>
              </a:spcAft>
              <a:buClr>
                <a:schemeClr val="lt1"/>
              </a:buClr>
              <a:buSzPts val="800"/>
              <a:buFont typeface="Montserrat"/>
              <a:buChar char="-"/>
            </a:pPr>
            <a:r>
              <a:rPr lang="en-GB" sz="800">
                <a:solidFill>
                  <a:schemeClr val="lt1"/>
                </a:solidFill>
                <a:latin typeface="Montserrat"/>
                <a:ea typeface="Montserrat"/>
                <a:cs typeface="Montserrat"/>
                <a:sym typeface="Montserrat"/>
              </a:rPr>
              <a:t>a lot of features to improve the experience of working with collaborations with other users. For example, Spotify codes, shared playlists, generating and analyzing songs based on user preferences and filling this collaborative playlist with new songs</a:t>
            </a:r>
            <a:endParaRPr sz="800">
              <a:solidFill>
                <a:schemeClr val="lt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33"/>
          <p:cNvSpPr txBox="1"/>
          <p:nvPr>
            <p:ph type="title"/>
          </p:nvPr>
        </p:nvSpPr>
        <p:spPr>
          <a:xfrm>
            <a:off x="1253075" y="8674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E</a:t>
            </a:r>
            <a:r>
              <a:rPr lang="en-GB"/>
              <a:t>nding</a:t>
            </a:r>
            <a:endParaRPr/>
          </a:p>
        </p:txBody>
      </p:sp>
      <p:sp>
        <p:nvSpPr>
          <p:cNvPr id="350" name="Google Shape;350;p33"/>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We analyzed two types of applications, from each of them you can borrow some features to make your product much better with their help. And also analyzed their strengths and weaknesses, so the weaknesses should be taken into account and try not to repeat similar ones in your products.</a:t>
            </a:r>
            <a:endParaRPr>
              <a:solidFill>
                <a:schemeClr val="lt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7"/>
          <p:cNvSpPr txBox="1"/>
          <p:nvPr>
            <p:ph type="title"/>
          </p:nvPr>
        </p:nvSpPr>
        <p:spPr>
          <a:xfrm>
            <a:off x="338425" y="1120000"/>
            <a:ext cx="7038900" cy="487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About what this presentation</a:t>
            </a:r>
            <a:endParaRPr/>
          </a:p>
        </p:txBody>
      </p:sp>
      <p:sp>
        <p:nvSpPr>
          <p:cNvPr id="188" name="Google Shape;188;p17"/>
          <p:cNvSpPr txBox="1"/>
          <p:nvPr/>
        </p:nvSpPr>
        <p:spPr>
          <a:xfrm>
            <a:off x="327925" y="1734450"/>
            <a:ext cx="5398200" cy="2685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300">
                <a:solidFill>
                  <a:schemeClr val="lt1"/>
                </a:solidFill>
                <a:latin typeface="Montserrat"/>
                <a:ea typeface="Montserrat"/>
                <a:cs typeface="Montserrat"/>
                <a:sym typeface="Montserrat"/>
              </a:rPr>
              <a:t>Of course, one application can contain a lot of functions that will relate to several genres at the same time.</a:t>
            </a:r>
            <a:endParaRPr sz="13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300">
                <a:solidFill>
                  <a:schemeClr val="lt1"/>
                </a:solidFill>
                <a:latin typeface="Montserrat"/>
                <a:ea typeface="Montserrat"/>
                <a:cs typeface="Montserrat"/>
                <a:sym typeface="Montserrat"/>
              </a:rPr>
              <a:t>But such an application will be overloaded and most likely will not be used to its full potential as intended, and in addition to this, relatively little popularity. </a:t>
            </a:r>
            <a:endParaRPr sz="1300">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rPr lang="en-GB" sz="1300">
                <a:solidFill>
                  <a:schemeClr val="lt1"/>
                </a:solidFill>
                <a:latin typeface="Montserrat"/>
                <a:ea typeface="Montserrat"/>
                <a:cs typeface="Montserrat"/>
                <a:sym typeface="Montserrat"/>
              </a:rPr>
              <a:t>An example of this is the large corporation Google, it has everything divided into sub-services, which does not create a monolithic structure of genres, but rather - for each need and genre - a different application or service. So we can compare Google's internal services, as well as it with other analogues.</a:t>
            </a:r>
            <a:endParaRPr sz="13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300">
              <a:solidFill>
                <a:schemeClr val="lt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18"/>
          <p:cNvSpPr txBox="1"/>
          <p:nvPr>
            <p:ph type="title"/>
          </p:nvPr>
        </p:nvSpPr>
        <p:spPr>
          <a:xfrm>
            <a:off x="1297500" y="9502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Subject of comparison</a:t>
            </a:r>
            <a:endParaRPr/>
          </a:p>
        </p:txBody>
      </p:sp>
      <p:sp>
        <p:nvSpPr>
          <p:cNvPr id="194" name="Google Shape;194;p18"/>
          <p:cNvSpPr txBox="1"/>
          <p:nvPr>
            <p:ph idx="1" type="body"/>
          </p:nvPr>
        </p:nvSpPr>
        <p:spPr>
          <a:xfrm>
            <a:off x="1297500" y="1895475"/>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latin typeface="Montserrat"/>
                <a:ea typeface="Montserrat"/>
                <a:cs typeface="Montserrat"/>
                <a:sym typeface="Montserrat"/>
              </a:rPr>
              <a:t>So I want to compare google maps and spotify. It would seem that maps are needed for navigation, and Spotify is for entertainment, that is, listening and downloading music, but they have a lot in common and are different.</a:t>
            </a:r>
            <a:endParaRPr>
              <a:latin typeface="Montserrat"/>
              <a:ea typeface="Montserrat"/>
              <a:cs typeface="Montserrat"/>
              <a:sym typeface="Montserrat"/>
            </a:endParaRPr>
          </a:p>
          <a:p>
            <a:pPr indent="0" lvl="0" marL="0" rtl="0" algn="l">
              <a:spcBef>
                <a:spcPts val="0"/>
              </a:spcBef>
              <a:spcAft>
                <a:spcPts val="1200"/>
              </a:spcAft>
              <a:buNone/>
            </a:pPr>
            <a:r>
              <a:t/>
            </a:r>
            <a:endParaRPr>
              <a:latin typeface="Montserrat"/>
              <a:ea typeface="Montserrat"/>
              <a:cs typeface="Montserrat"/>
              <a:sym typeface="Montserrat"/>
            </a:endParaRPr>
          </a:p>
        </p:txBody>
      </p:sp>
      <p:pic>
        <p:nvPicPr>
          <p:cNvPr id="195" name="Google Shape;195;p18"/>
          <p:cNvPicPr preferRelativeResize="0"/>
          <p:nvPr/>
        </p:nvPicPr>
        <p:blipFill>
          <a:blip r:embed="rId3">
            <a:alphaModFix/>
          </a:blip>
          <a:stretch>
            <a:fillRect/>
          </a:stretch>
        </p:blipFill>
        <p:spPr>
          <a:xfrm>
            <a:off x="2018198" y="3230901"/>
            <a:ext cx="1496202" cy="1347176"/>
          </a:xfrm>
          <a:prstGeom prst="rect">
            <a:avLst/>
          </a:prstGeom>
          <a:noFill/>
          <a:ln>
            <a:noFill/>
          </a:ln>
        </p:spPr>
      </p:pic>
      <p:pic>
        <p:nvPicPr>
          <p:cNvPr id="196" name="Google Shape;196;p18"/>
          <p:cNvPicPr preferRelativeResize="0"/>
          <p:nvPr/>
        </p:nvPicPr>
        <p:blipFill>
          <a:blip r:embed="rId4">
            <a:alphaModFix/>
          </a:blip>
          <a:stretch>
            <a:fillRect/>
          </a:stretch>
        </p:blipFill>
        <p:spPr>
          <a:xfrm>
            <a:off x="4571725" y="3230912"/>
            <a:ext cx="3043973" cy="9141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19"/>
          <p:cNvSpPr txBox="1"/>
          <p:nvPr>
            <p:ph type="title"/>
          </p:nvPr>
        </p:nvSpPr>
        <p:spPr>
          <a:xfrm>
            <a:off x="1297500" y="88562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Understanding the problems</a:t>
            </a:r>
            <a:endParaRPr/>
          </a:p>
        </p:txBody>
      </p:sp>
      <p:sp>
        <p:nvSpPr>
          <p:cNvPr id="202" name="Google Shape;202;p19"/>
          <p:cNvSpPr txBox="1"/>
          <p:nvPr/>
        </p:nvSpPr>
        <p:spPr>
          <a:xfrm>
            <a:off x="1297500" y="194541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03" name="Google Shape;203;p19"/>
          <p:cNvSpPr txBox="1"/>
          <p:nvPr>
            <p:ph idx="1" type="body"/>
          </p:nvPr>
        </p:nvSpPr>
        <p:spPr>
          <a:xfrm>
            <a:off x="2030400" y="1945450"/>
            <a:ext cx="5877300" cy="8088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lang="en-GB">
                <a:solidFill>
                  <a:srgbClr val="FFFFFF"/>
                </a:solidFill>
                <a:latin typeface="Montserrat"/>
                <a:ea typeface="Montserrat"/>
                <a:cs typeface="Montserrat"/>
                <a:sym typeface="Montserrat"/>
              </a:rPr>
              <a:t>Google maps - One of the main problems of people was and will be navigation. People always need to get somewhere on time and in the optimal way for them. This program shows it well.</a:t>
            </a:r>
            <a:endParaRPr>
              <a:solidFill>
                <a:srgbClr val="FFFFFF"/>
              </a:solidFill>
              <a:latin typeface="Montserrat"/>
              <a:ea typeface="Montserrat"/>
              <a:cs typeface="Montserrat"/>
              <a:sym typeface="Montserrat"/>
            </a:endParaRPr>
          </a:p>
        </p:txBody>
      </p:sp>
      <p:sp>
        <p:nvSpPr>
          <p:cNvPr id="204" name="Google Shape;204;p19"/>
          <p:cNvSpPr txBox="1"/>
          <p:nvPr/>
        </p:nvSpPr>
        <p:spPr>
          <a:xfrm>
            <a:off x="1297500" y="286025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05" name="Google Shape;205;p19"/>
          <p:cNvSpPr txBox="1"/>
          <p:nvPr>
            <p:ph idx="1" type="body"/>
          </p:nvPr>
        </p:nvSpPr>
        <p:spPr>
          <a:xfrm>
            <a:off x="2030400" y="2860288"/>
            <a:ext cx="5877300" cy="8088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n-GB">
                <a:solidFill>
                  <a:srgbClr val="FFFFFF"/>
                </a:solidFill>
                <a:latin typeface="Montserrat"/>
                <a:ea typeface="Montserrat"/>
                <a:cs typeface="Montserrat"/>
                <a:sym typeface="Montserrat"/>
              </a:rPr>
              <a:t>Spotify - Despite navigation and other problems, people need to be able to enjoy something, maybe just to pass the time, and music helps a lot with that. And this program is an audio streaming service that allows you to listen to this music.</a:t>
            </a:r>
            <a:endParaRPr>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0"/>
          <p:cNvSpPr txBox="1"/>
          <p:nvPr>
            <p:ph type="title"/>
          </p:nvPr>
        </p:nvSpPr>
        <p:spPr>
          <a:xfrm>
            <a:off x="1253075" y="8674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Google Maps Description</a:t>
            </a:r>
            <a:endParaRPr/>
          </a:p>
        </p:txBody>
      </p:sp>
      <p:sp>
        <p:nvSpPr>
          <p:cNvPr id="211" name="Google Shape;211;p20"/>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GMaps is usually used to search for a place, shop, etc. on the map, navigate to this city, view ways to get to this city. It is very convenient for tourists, non-local residents of a new city, or for people who do not know much about their city and want to discover new shops without problems with the road to this city. </a:t>
            </a:r>
            <a:endParaRPr>
              <a:solidFill>
                <a:schemeClr val="lt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1"/>
          <p:cNvSpPr txBox="1"/>
          <p:nvPr>
            <p:ph type="title"/>
          </p:nvPr>
        </p:nvSpPr>
        <p:spPr>
          <a:xfrm>
            <a:off x="1117500" y="911825"/>
            <a:ext cx="50088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GMaps - Example of usage</a:t>
            </a:r>
            <a:endParaRPr/>
          </a:p>
        </p:txBody>
      </p:sp>
      <p:sp>
        <p:nvSpPr>
          <p:cNvPr id="217" name="Google Shape;217;p21"/>
          <p:cNvSpPr txBox="1"/>
          <p:nvPr>
            <p:ph idx="1" type="body"/>
          </p:nvPr>
        </p:nvSpPr>
        <p:spPr>
          <a:xfrm>
            <a:off x="1117500" y="1687375"/>
            <a:ext cx="4632900" cy="269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200">
                <a:latin typeface="Montserrat"/>
                <a:ea typeface="Montserrat"/>
                <a:cs typeface="Montserrat"/>
                <a:sym typeface="Montserrat"/>
              </a:rPr>
              <a:t>That is, what is the algorithm - you came to Paris, for example, and you want to go to the Eiffel Tower, but it will not be easy to do it if you are not a local, so you can use signs, ask a guide, look at the transport schedule, but it is long and difficult, gmaps does it all for you, gives the optimal route to get there, sometimes can even show the fare. Can also be used as a car navigator.</a:t>
            </a:r>
            <a:endParaRPr sz="1200">
              <a:latin typeface="Montserrat"/>
              <a:ea typeface="Montserrat"/>
              <a:cs typeface="Montserrat"/>
              <a:sym typeface="Montserrat"/>
            </a:endParaRPr>
          </a:p>
          <a:p>
            <a:pPr indent="0" lvl="0" marL="0" rtl="0" algn="l">
              <a:spcBef>
                <a:spcPts val="0"/>
              </a:spcBef>
              <a:spcAft>
                <a:spcPts val="0"/>
              </a:spcAft>
              <a:buNone/>
            </a:pPr>
            <a:r>
              <a:rPr lang="en-GB" sz="1200">
                <a:latin typeface="Montserrat"/>
                <a:ea typeface="Montserrat"/>
                <a:cs typeface="Montserrat"/>
                <a:sym typeface="Montserrat"/>
              </a:rPr>
              <a:t>That is, it has a positive effect on the person who uses it, it simplifies a lot of things, and does it much faster than a person can. I believe that these functions are completely related to the genre of navigation.</a:t>
            </a:r>
            <a:endParaRPr sz="1200">
              <a:latin typeface="Montserrat"/>
              <a:ea typeface="Montserrat"/>
              <a:cs typeface="Montserrat"/>
              <a:sym typeface="Montserrat"/>
            </a:endParaRPr>
          </a:p>
          <a:p>
            <a:pPr indent="0" lvl="0" marL="0" rtl="0" algn="l">
              <a:spcBef>
                <a:spcPts val="0"/>
              </a:spcBef>
              <a:spcAft>
                <a:spcPts val="1200"/>
              </a:spcAft>
              <a:buNone/>
            </a:pPr>
            <a:r>
              <a:t/>
            </a:r>
            <a:endParaRPr sz="1200">
              <a:latin typeface="Montserrat"/>
              <a:ea typeface="Montserrat"/>
              <a:cs typeface="Montserrat"/>
              <a:sym typeface="Montserrat"/>
            </a:endParaRPr>
          </a:p>
        </p:txBody>
      </p:sp>
      <p:pic>
        <p:nvPicPr>
          <p:cNvPr id="218" name="Google Shape;218;p21"/>
          <p:cNvPicPr preferRelativeResize="0"/>
          <p:nvPr/>
        </p:nvPicPr>
        <p:blipFill rotWithShape="1">
          <a:blip r:embed="rId4">
            <a:alphaModFix/>
          </a:blip>
          <a:srcRect b="0" l="16781" r="16781" t="0"/>
          <a:stretch/>
        </p:blipFill>
        <p:spPr>
          <a:xfrm rot="-5400000">
            <a:off x="5710147" y="2704980"/>
            <a:ext cx="2431500" cy="2436000"/>
          </a:xfrm>
          <a:prstGeom prst="diagStripe">
            <a:avLst>
              <a:gd fmla="val 50445" name="adj"/>
            </a:avLst>
          </a:prstGeom>
          <a:noFill/>
          <a:ln>
            <a:noFill/>
          </a:ln>
        </p:spPr>
      </p:pic>
      <p:pic>
        <p:nvPicPr>
          <p:cNvPr id="219" name="Google Shape;219;p21"/>
          <p:cNvPicPr preferRelativeResize="0"/>
          <p:nvPr/>
        </p:nvPicPr>
        <p:blipFill rotWithShape="1">
          <a:blip r:embed="rId5">
            <a:alphaModFix/>
          </a:blip>
          <a:srcRect b="7521" l="7050" r="-7050" t="17335"/>
          <a:stretch/>
        </p:blipFill>
        <p:spPr>
          <a:xfrm rot="-5400000">
            <a:off x="5718946" y="1338207"/>
            <a:ext cx="2504700" cy="2509500"/>
          </a:xfrm>
          <a:prstGeom prst="diagStripe">
            <a:avLst>
              <a:gd fmla="val 50445" name="adj"/>
            </a:avLst>
          </a:prstGeom>
          <a:noFill/>
          <a:ln>
            <a:noFill/>
          </a:ln>
        </p:spPr>
      </p:pic>
      <p:pic>
        <p:nvPicPr>
          <p:cNvPr id="220" name="Google Shape;220;p21"/>
          <p:cNvPicPr preferRelativeResize="0"/>
          <p:nvPr/>
        </p:nvPicPr>
        <p:blipFill rotWithShape="1">
          <a:blip r:embed="rId6">
            <a:alphaModFix/>
          </a:blip>
          <a:srcRect b="-11210" l="16681" r="16674" t="11210"/>
          <a:stretch/>
        </p:blipFill>
        <p:spPr>
          <a:xfrm rot="5400000">
            <a:off x="6637386" y="2137210"/>
            <a:ext cx="2504700" cy="2509500"/>
          </a:xfrm>
          <a:prstGeom prst="diagStripe">
            <a:avLst>
              <a:gd fmla="val 50445" name="adj"/>
            </a:avLst>
          </a:prstGeom>
          <a:noFill/>
          <a:ln>
            <a:noFill/>
          </a:ln>
        </p:spPr>
      </p:pic>
      <p:sp>
        <p:nvSpPr>
          <p:cNvPr id="221" name="Google Shape;221;p21"/>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2"/>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Google Maps Features</a:t>
            </a:r>
            <a:endParaRPr/>
          </a:p>
        </p:txBody>
      </p:sp>
      <p:sp>
        <p:nvSpPr>
          <p:cNvPr id="227" name="Google Shape;227;p22"/>
          <p:cNvSpPr txBox="1"/>
          <p:nvPr>
            <p:ph type="title"/>
          </p:nvPr>
        </p:nvSpPr>
        <p:spPr>
          <a:xfrm>
            <a:off x="434700" y="1924850"/>
            <a:ext cx="2844900" cy="1797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lang="en-GB" sz="1500"/>
              <a:t>Y</a:t>
            </a:r>
            <a:r>
              <a:rPr lang="en-GB" sz="1500"/>
              <a:t>ou can use Google Maps on your phone</a:t>
            </a:r>
            <a:endParaRPr sz="1500"/>
          </a:p>
        </p:txBody>
      </p:sp>
      <p:sp>
        <p:nvSpPr>
          <p:cNvPr id="228" name="Google Shape;228;p22"/>
          <p:cNvSpPr txBox="1"/>
          <p:nvPr>
            <p:ph idx="1" type="body"/>
          </p:nvPr>
        </p:nvSpPr>
        <p:spPr>
          <a:xfrm>
            <a:off x="5987175" y="394025"/>
            <a:ext cx="3107100" cy="41457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possibility to add your own points.</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you can save these places</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a:t>
            </a:r>
            <a:r>
              <a:rPr lang="en-GB">
                <a:solidFill>
                  <a:srgbClr val="000000"/>
                </a:solidFill>
                <a:latin typeface="Montserrat"/>
                <a:ea typeface="Montserrat"/>
                <a:cs typeface="Montserrat"/>
                <a:sym typeface="Montserrat"/>
              </a:rPr>
              <a:t>view</a:t>
            </a:r>
            <a:r>
              <a:rPr lang="en-GB">
                <a:solidFill>
                  <a:srgbClr val="000000"/>
                </a:solidFill>
                <a:latin typeface="Montserrat"/>
                <a:ea typeface="Montserrat"/>
                <a:cs typeface="Montserrat"/>
                <a:sym typeface="Montserrat"/>
              </a:rPr>
              <a:t> seat updates</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viewing and saving the timeline</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the ability to view almost any point on</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the planet where a car can pass or a </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person can leave the panorama.</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the ability to share your location with </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someone</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use geolocation to show the</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route and location of public transport,  </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and leave feedback, and the number </a:t>
            </a:r>
            <a:endParaRPr>
              <a:solidFill>
                <a:srgbClr val="000000"/>
              </a:solidFill>
              <a:latin typeface="Montserrat"/>
              <a:ea typeface="Montserrat"/>
              <a:cs typeface="Montserrat"/>
              <a:sym typeface="Montserrat"/>
            </a:endParaRPr>
          </a:p>
          <a:p>
            <a:pPr indent="0" lvl="0" marL="0" rtl="0" algn="l">
              <a:lnSpc>
                <a:spcPct val="105000"/>
              </a:lnSpc>
              <a:spcBef>
                <a:spcPts val="0"/>
              </a:spcBef>
              <a:spcAft>
                <a:spcPts val="0"/>
              </a:spcAft>
              <a:buNone/>
            </a:pPr>
            <a:r>
              <a:rPr lang="en-GB">
                <a:solidFill>
                  <a:srgbClr val="000000"/>
                </a:solidFill>
                <a:latin typeface="Montserrat"/>
                <a:ea typeface="Montserrat"/>
                <a:cs typeface="Montserrat"/>
                <a:sym typeface="Montserrat"/>
              </a:rPr>
              <a:t>  of people inside.</a:t>
            </a:r>
            <a:endParaRPr>
              <a:solidFill>
                <a:srgbClr val="000000"/>
              </a:solidFill>
              <a:latin typeface="Montserrat"/>
              <a:ea typeface="Montserrat"/>
              <a:cs typeface="Montserrat"/>
              <a:sym typeface="Montserrat"/>
            </a:endParaRPr>
          </a:p>
        </p:txBody>
      </p:sp>
      <p:pic>
        <p:nvPicPr>
          <p:cNvPr id="229" name="Google Shape;229;p22"/>
          <p:cNvPicPr preferRelativeResize="0"/>
          <p:nvPr/>
        </p:nvPicPr>
        <p:blipFill>
          <a:blip r:embed="rId4">
            <a:alphaModFix/>
          </a:blip>
          <a:stretch>
            <a:fillRect/>
          </a:stretch>
        </p:blipFill>
        <p:spPr>
          <a:xfrm>
            <a:off x="3259029" y="1154996"/>
            <a:ext cx="2625953" cy="283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3"/>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Google Maps Features</a:t>
            </a:r>
            <a:endParaRPr sz="1000"/>
          </a:p>
        </p:txBody>
      </p:sp>
      <p:sp>
        <p:nvSpPr>
          <p:cNvPr id="235" name="Google Shape;235;p23"/>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lang="en-GB" sz="1500"/>
              <a:t>Also y</a:t>
            </a:r>
            <a:r>
              <a:rPr lang="en-GB" sz="1500"/>
              <a:t>ou can use Google Maps on your PC or Laptop as well</a:t>
            </a:r>
            <a:endParaRPr sz="1500"/>
          </a:p>
        </p:txBody>
      </p:sp>
      <p:sp>
        <p:nvSpPr>
          <p:cNvPr id="236" name="Google Shape;236;p23"/>
          <p:cNvSpPr txBox="1"/>
          <p:nvPr>
            <p:ph idx="1" type="body"/>
          </p:nvPr>
        </p:nvSpPr>
        <p:spPr>
          <a:xfrm>
            <a:off x="6462625" y="595200"/>
            <a:ext cx="2576100" cy="3953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GB" sz="1200">
                <a:solidFill>
                  <a:srgbClr val="000000"/>
                </a:solidFill>
                <a:latin typeface="Montserrat"/>
                <a:ea typeface="Montserrat"/>
                <a:cs typeface="Montserrat"/>
                <a:sym typeface="Montserrat"/>
              </a:rPr>
              <a:t>- Laying the route from point A</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a:t>
            </a:r>
            <a:r>
              <a:rPr lang="en-GB" sz="1200">
                <a:solidFill>
                  <a:srgbClr val="000000"/>
                </a:solidFill>
                <a:latin typeface="Montserrat"/>
                <a:ea typeface="Montserrat"/>
                <a:cs typeface="Montserrat"/>
                <a:sym typeface="Montserrat"/>
              </a:rPr>
              <a:t>to </a:t>
            </a:r>
            <a:r>
              <a:rPr lang="en-GB" sz="1200">
                <a:solidFill>
                  <a:srgbClr val="000000"/>
                </a:solidFill>
                <a:latin typeface="Montserrat"/>
                <a:ea typeface="Montserrat"/>
                <a:cs typeface="Montserrat"/>
                <a:sym typeface="Montserrat"/>
              </a:rPr>
              <a:t>point B</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choosing the optimal route, if</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there are several of them</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an opportunity to see the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transport schedule to get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there on this route.</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mobile navigator</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Ability to leave a review about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a store or city, attach a photo</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View a 3D panorama of a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place, road, etc. and move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through it.</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Synchronisation with other Google Services</a:t>
            </a:r>
            <a:endParaRPr sz="1200">
              <a:solidFill>
                <a:srgbClr val="000000"/>
              </a:solidFill>
              <a:latin typeface="Montserrat"/>
              <a:ea typeface="Montserrat"/>
              <a:cs typeface="Montserrat"/>
              <a:sym typeface="Montserrat"/>
            </a:endParaRPr>
          </a:p>
          <a:p>
            <a:pPr indent="0" lvl="0" marL="0" rtl="0" algn="l">
              <a:spcBef>
                <a:spcPts val="0"/>
              </a:spcBef>
              <a:spcAft>
                <a:spcPts val="1200"/>
              </a:spcAft>
              <a:buNone/>
            </a:pPr>
            <a:r>
              <a:t/>
            </a:r>
            <a:endParaRPr/>
          </a:p>
        </p:txBody>
      </p:sp>
      <p:grpSp>
        <p:nvGrpSpPr>
          <p:cNvPr id="237" name="Google Shape;237;p23"/>
          <p:cNvGrpSpPr/>
          <p:nvPr/>
        </p:nvGrpSpPr>
        <p:grpSpPr>
          <a:xfrm>
            <a:off x="2833760" y="1272110"/>
            <a:ext cx="3461100" cy="2671532"/>
            <a:chOff x="3553042" y="1657806"/>
            <a:chExt cx="3461100" cy="2671532"/>
          </a:xfrm>
        </p:grpSpPr>
        <p:sp>
          <p:nvSpPr>
            <p:cNvPr id="238" name="Google Shape;238;p23"/>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3"/>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46" name="Google Shape;246;p23"/>
          <p:cNvPicPr preferRelativeResize="0"/>
          <p:nvPr/>
        </p:nvPicPr>
        <p:blipFill rotWithShape="1">
          <a:blip r:embed="rId3">
            <a:alphaModFix/>
          </a:blip>
          <a:srcRect b="0" l="641" r="641" t="0"/>
          <a:stretch/>
        </p:blipFill>
        <p:spPr>
          <a:xfrm>
            <a:off x="2886903" y="1329319"/>
            <a:ext cx="3355200" cy="1911900"/>
          </a:xfrm>
          <a:prstGeom prst="rect">
            <a:avLst/>
          </a:prstGeom>
          <a:noFill/>
          <a:ln>
            <a:noFill/>
          </a:ln>
        </p:spPr>
      </p:pic>
      <p:sp>
        <p:nvSpPr>
          <p:cNvPr id="247" name="Google Shape;247;p23"/>
          <p:cNvSpPr/>
          <p:nvPr/>
        </p:nvSpPr>
        <p:spPr>
          <a:xfrm flipH="1">
            <a:off x="2886886" y="1330368"/>
            <a:ext cx="3355200" cy="1909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4"/>
          <p:cNvSpPr txBox="1"/>
          <p:nvPr>
            <p:ph idx="2" type="title"/>
          </p:nvPr>
        </p:nvSpPr>
        <p:spPr>
          <a:xfrm>
            <a:off x="1297500" y="459500"/>
            <a:ext cx="3533100" cy="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Google Maps Key Features and Characteristics</a:t>
            </a:r>
            <a:endParaRPr/>
          </a:p>
        </p:txBody>
      </p:sp>
      <p:sp>
        <p:nvSpPr>
          <p:cNvPr id="253" name="Google Shape;253;p24"/>
          <p:cNvSpPr txBox="1"/>
          <p:nvPr>
            <p:ph type="title"/>
          </p:nvPr>
        </p:nvSpPr>
        <p:spPr>
          <a:xfrm>
            <a:off x="524050" y="970400"/>
            <a:ext cx="2844900" cy="4338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sz="1500"/>
              <a:t>Key Features</a:t>
            </a:r>
            <a:endParaRPr sz="1500"/>
          </a:p>
        </p:txBody>
      </p:sp>
      <p:grpSp>
        <p:nvGrpSpPr>
          <p:cNvPr id="254" name="Google Shape;254;p24"/>
          <p:cNvGrpSpPr/>
          <p:nvPr/>
        </p:nvGrpSpPr>
        <p:grpSpPr>
          <a:xfrm>
            <a:off x="3735320" y="1050307"/>
            <a:ext cx="1662185" cy="3304690"/>
            <a:chOff x="3983627" y="1676395"/>
            <a:chExt cx="1449538" cy="2881914"/>
          </a:xfrm>
        </p:grpSpPr>
        <p:sp>
          <p:nvSpPr>
            <p:cNvPr id="255" name="Google Shape;255;p24"/>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4"/>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 name="Google Shape;258;p24"/>
          <p:cNvSpPr/>
          <p:nvPr/>
        </p:nvSpPr>
        <p:spPr>
          <a:xfrm>
            <a:off x="3735424" y="1050131"/>
            <a:ext cx="1659300" cy="2833500"/>
          </a:xfrm>
          <a:prstGeom prst="round2SameRect">
            <a:avLst>
              <a:gd fmla="val 4129" name="adj1"/>
              <a:gd fmla="val 0" name="adj2"/>
            </a:avLst>
          </a:prstGeom>
          <a:noFill/>
          <a:ln>
            <a:noFill/>
          </a:ln>
        </p:spPr>
      </p:sp>
      <p:pic>
        <p:nvPicPr>
          <p:cNvPr id="259" name="Google Shape;259;p24"/>
          <p:cNvPicPr preferRelativeResize="0"/>
          <p:nvPr/>
        </p:nvPicPr>
        <p:blipFill rotWithShape="1">
          <a:blip r:embed="rId3">
            <a:alphaModFix/>
          </a:blip>
          <a:srcRect b="17151" l="2884" r="3157" t="3293"/>
          <a:stretch/>
        </p:blipFill>
        <p:spPr>
          <a:xfrm>
            <a:off x="3769550" y="1050125"/>
            <a:ext cx="1591038" cy="2788500"/>
          </a:xfrm>
          <a:prstGeom prst="rect">
            <a:avLst/>
          </a:prstGeom>
          <a:noFill/>
          <a:ln>
            <a:noFill/>
          </a:ln>
        </p:spPr>
      </p:pic>
      <p:sp>
        <p:nvSpPr>
          <p:cNvPr id="260" name="Google Shape;260;p24"/>
          <p:cNvSpPr txBox="1"/>
          <p:nvPr>
            <p:ph idx="1" type="body"/>
          </p:nvPr>
        </p:nvSpPr>
        <p:spPr>
          <a:xfrm>
            <a:off x="5557450" y="1556600"/>
            <a:ext cx="3254100" cy="326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200">
                <a:solidFill>
                  <a:srgbClr val="000000"/>
                </a:solidFill>
                <a:latin typeface="Montserrat"/>
                <a:ea typeface="Montserrat"/>
                <a:cs typeface="Montserrat"/>
                <a:sym typeface="Montserrat"/>
              </a:rPr>
              <a:t>- </a:t>
            </a:r>
            <a:r>
              <a:rPr lang="en-GB" sz="1200">
                <a:solidFill>
                  <a:srgbClr val="000000"/>
                </a:solidFill>
                <a:latin typeface="Montserrat"/>
                <a:ea typeface="Montserrat"/>
                <a:cs typeface="Montserrat"/>
                <a:sym typeface="Montserrat"/>
              </a:rPr>
              <a:t>Application navigation is built on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Material UI, so there won't be any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unfamiliar features.</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a:t>
            </a:r>
            <a:r>
              <a:rPr lang="en-GB" sz="1200">
                <a:solidFill>
                  <a:srgbClr val="000000"/>
                </a:solidFill>
                <a:latin typeface="Montserrat"/>
                <a:ea typeface="Montserrat"/>
                <a:cs typeface="Montserrat"/>
                <a:sym typeface="Montserrat"/>
              </a:rPr>
              <a:t>The design is adaptive, suitable for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most devices</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a:t>
            </a:r>
            <a:r>
              <a:rPr lang="en-GB" sz="1200">
                <a:solidFill>
                  <a:srgbClr val="000000"/>
                </a:solidFill>
                <a:latin typeface="Montserrat"/>
                <a:ea typeface="Montserrat"/>
                <a:cs typeface="Montserrat"/>
                <a:sym typeface="Montserrat"/>
              </a:rPr>
              <a:t>It needs at least some capacity from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barely, as there are heavy parts that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require good performance</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a:t>
            </a:r>
            <a:r>
              <a:rPr lang="en-GB" sz="1200">
                <a:solidFill>
                  <a:srgbClr val="000000"/>
                </a:solidFill>
                <a:latin typeface="Montserrat"/>
                <a:ea typeface="Montserrat"/>
                <a:cs typeface="Montserrat"/>
                <a:sym typeface="Montserrat"/>
              </a:rPr>
              <a:t>It exists on almost all platforms, i.e.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web, standalone applications, mobile, </a:t>
            </a:r>
            <a:endParaRPr sz="1200">
              <a:solidFill>
                <a:srgbClr val="000000"/>
              </a:solidFill>
              <a:latin typeface="Montserrat"/>
              <a:ea typeface="Montserrat"/>
              <a:cs typeface="Montserrat"/>
              <a:sym typeface="Montserrat"/>
            </a:endParaRPr>
          </a:p>
          <a:p>
            <a:pPr indent="0" lvl="0" marL="0" rtl="0" algn="l">
              <a:spcBef>
                <a:spcPts val="0"/>
              </a:spcBef>
              <a:spcAft>
                <a:spcPts val="0"/>
              </a:spcAft>
              <a:buNone/>
            </a:pPr>
            <a:r>
              <a:rPr lang="en-GB" sz="1200">
                <a:solidFill>
                  <a:srgbClr val="000000"/>
                </a:solidFill>
                <a:latin typeface="Montserrat"/>
                <a:ea typeface="Montserrat"/>
                <a:cs typeface="Montserrat"/>
                <a:sym typeface="Montserrat"/>
              </a:rPr>
              <a:t>  watches</a:t>
            </a:r>
            <a:endParaRPr sz="1200">
              <a:solidFill>
                <a:srgbClr val="000000"/>
              </a:solidFill>
              <a:latin typeface="Montserrat"/>
              <a:ea typeface="Montserrat"/>
              <a:cs typeface="Montserrat"/>
              <a:sym typeface="Montserrat"/>
            </a:endParaRPr>
          </a:p>
        </p:txBody>
      </p:sp>
      <p:sp>
        <p:nvSpPr>
          <p:cNvPr id="261" name="Google Shape;261;p24"/>
          <p:cNvSpPr txBox="1"/>
          <p:nvPr>
            <p:ph type="title"/>
          </p:nvPr>
        </p:nvSpPr>
        <p:spPr>
          <a:xfrm>
            <a:off x="5557450" y="1122800"/>
            <a:ext cx="2844900" cy="4338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1600"/>
              </a:spcAft>
              <a:buNone/>
            </a:pPr>
            <a:r>
              <a:rPr lang="en-GB" sz="1500">
                <a:solidFill>
                  <a:schemeClr val="dk1"/>
                </a:solidFill>
              </a:rPr>
              <a:t>Characteristics</a:t>
            </a:r>
            <a:endParaRPr sz="1500">
              <a:solidFill>
                <a:schemeClr val="dk1"/>
              </a:solidFill>
            </a:endParaRPr>
          </a:p>
        </p:txBody>
      </p:sp>
      <p:sp>
        <p:nvSpPr>
          <p:cNvPr id="262" name="Google Shape;262;p24"/>
          <p:cNvSpPr txBox="1"/>
          <p:nvPr>
            <p:ph idx="1" type="body"/>
          </p:nvPr>
        </p:nvSpPr>
        <p:spPr>
          <a:xfrm>
            <a:off x="321275" y="1481975"/>
            <a:ext cx="3254100" cy="326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200">
                <a:solidFill>
                  <a:schemeClr val="lt1"/>
                </a:solidFill>
                <a:latin typeface="Montserrat"/>
                <a:ea typeface="Montserrat"/>
                <a:cs typeface="Montserrat"/>
                <a:sym typeface="Montserrat"/>
              </a:rPr>
              <a:t>- </a:t>
            </a:r>
            <a:r>
              <a:rPr lang="en-GB" sz="1200">
                <a:solidFill>
                  <a:schemeClr val="lt1"/>
                </a:solidFill>
                <a:latin typeface="Montserrat"/>
                <a:ea typeface="Montserrat"/>
                <a:cs typeface="Montserrat"/>
                <a:sym typeface="Montserrat"/>
              </a:rPr>
              <a:t>Navigation can be done by voice </a:t>
            </a:r>
            <a:endParaRPr sz="1200">
              <a:solidFill>
                <a:schemeClr val="lt1"/>
              </a:solidFill>
              <a:latin typeface="Montserrat"/>
              <a:ea typeface="Montserrat"/>
              <a:cs typeface="Montserrat"/>
              <a:sym typeface="Montserrat"/>
            </a:endParaRPr>
          </a:p>
          <a:p>
            <a:pPr indent="0" lvl="0" marL="0" rtl="0" algn="l">
              <a:spcBef>
                <a:spcPts val="0"/>
              </a:spcBef>
              <a:spcAft>
                <a:spcPts val="0"/>
              </a:spcAft>
              <a:buNone/>
            </a:pPr>
            <a:r>
              <a:rPr lang="en-GB" sz="1200">
                <a:solidFill>
                  <a:schemeClr val="lt1"/>
                </a:solidFill>
                <a:latin typeface="Montserrat"/>
                <a:ea typeface="Montserrat"/>
                <a:cs typeface="Montserrat"/>
                <a:sym typeface="Montserrat"/>
              </a:rPr>
              <a:t>  command of the assistant, in Google, </a:t>
            </a:r>
            <a:endParaRPr sz="1200">
              <a:solidFill>
                <a:schemeClr val="lt1"/>
              </a:solidFill>
              <a:latin typeface="Montserrat"/>
              <a:ea typeface="Montserrat"/>
              <a:cs typeface="Montserrat"/>
              <a:sym typeface="Montserrat"/>
            </a:endParaRPr>
          </a:p>
          <a:p>
            <a:pPr indent="0" lvl="0" marL="0" rtl="0" algn="l">
              <a:spcBef>
                <a:spcPts val="0"/>
              </a:spcBef>
              <a:spcAft>
                <a:spcPts val="0"/>
              </a:spcAft>
              <a:buNone/>
            </a:pPr>
            <a:r>
              <a:rPr lang="en-GB" sz="1200">
                <a:solidFill>
                  <a:schemeClr val="lt1"/>
                </a:solidFill>
                <a:latin typeface="Montserrat"/>
                <a:ea typeface="Montserrat"/>
                <a:cs typeface="Montserrat"/>
                <a:sym typeface="Montserrat"/>
              </a:rPr>
              <a:t>  widgets, links, and already saved </a:t>
            </a:r>
            <a:endParaRPr sz="1200">
              <a:solidFill>
                <a:schemeClr val="lt1"/>
              </a:solidFill>
              <a:latin typeface="Montserrat"/>
              <a:ea typeface="Montserrat"/>
              <a:cs typeface="Montserrat"/>
              <a:sym typeface="Montserrat"/>
            </a:endParaRPr>
          </a:p>
          <a:p>
            <a:pPr indent="0" lvl="0" marL="0" rtl="0" algn="l">
              <a:spcBef>
                <a:spcPts val="0"/>
              </a:spcBef>
              <a:spcAft>
                <a:spcPts val="0"/>
              </a:spcAft>
              <a:buNone/>
            </a:pPr>
            <a:r>
              <a:rPr lang="en-GB" sz="1200">
                <a:solidFill>
                  <a:schemeClr val="lt1"/>
                </a:solidFill>
                <a:latin typeface="Montserrat"/>
                <a:ea typeface="Montserrat"/>
                <a:cs typeface="Montserrat"/>
                <a:sym typeface="Montserrat"/>
              </a:rPr>
              <a:t>  templates</a:t>
            </a:r>
            <a:endParaRPr sz="12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200">
              <a:solidFill>
                <a:schemeClr val="lt1"/>
              </a:solidFill>
              <a:latin typeface="Montserrat"/>
              <a:ea typeface="Montserrat"/>
              <a:cs typeface="Montserrat"/>
              <a:sym typeface="Montserrat"/>
            </a:endParaRPr>
          </a:p>
          <a:p>
            <a:pPr indent="0" lvl="0" marL="0" rtl="0" algn="l">
              <a:spcBef>
                <a:spcPts val="0"/>
              </a:spcBef>
              <a:spcAft>
                <a:spcPts val="0"/>
              </a:spcAft>
              <a:buNone/>
            </a:pPr>
            <a:r>
              <a:rPr lang="en-GB" sz="1200">
                <a:solidFill>
                  <a:schemeClr val="lt1"/>
                </a:solidFill>
                <a:latin typeface="Montserrat"/>
                <a:ea typeface="Montserrat"/>
                <a:cs typeface="Montserrat"/>
                <a:sym typeface="Montserrat"/>
              </a:rPr>
              <a:t>- It is possible to synchronize with the cloud, other users, add events to the calendar, clock, widgets for the desktop and the lock screen and full integration with other google services like a Google Calendar, Notes etc</a:t>
            </a:r>
            <a:endParaRPr sz="12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2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2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200">
              <a:solidFill>
                <a:schemeClr val="lt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